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68" r:id="rId4"/>
    <p:sldId id="266" r:id="rId5"/>
    <p:sldId id="267" r:id="rId6"/>
    <p:sldId id="259" r:id="rId7"/>
    <p:sldId id="261" r:id="rId8"/>
    <p:sldId id="269" r:id="rId9"/>
    <p:sldId id="270" r:id="rId10"/>
    <p:sldId id="263" r:id="rId11"/>
    <p:sldId id="293" r:id="rId12"/>
    <p:sldId id="290" r:id="rId13"/>
    <p:sldId id="296" r:id="rId14"/>
    <p:sldId id="295" r:id="rId15"/>
    <p:sldId id="273" r:id="rId16"/>
    <p:sldId id="288" r:id="rId17"/>
    <p:sldId id="294" r:id="rId18"/>
    <p:sldId id="277" r:id="rId19"/>
    <p:sldId id="271" r:id="rId20"/>
    <p:sldId id="278" r:id="rId21"/>
    <p:sldId id="287" r:id="rId22"/>
    <p:sldId id="286" r:id="rId23"/>
    <p:sldId id="275" r:id="rId24"/>
    <p:sldId id="274" r:id="rId25"/>
    <p:sldId id="272" r:id="rId26"/>
    <p:sldId id="280" r:id="rId27"/>
    <p:sldId id="281" r:id="rId28"/>
    <p:sldId id="282" r:id="rId29"/>
    <p:sldId id="283" r:id="rId30"/>
    <p:sldId id="284" r:id="rId31"/>
    <p:sldId id="279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0ED"/>
    <a:srgbClr val="FAA0E9"/>
    <a:srgbClr val="E2DFD8"/>
    <a:srgbClr val="AAA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00A57-9374-4039-89E0-B578B7C710A3}" v="47" dt="2024-03-09T17:27:22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005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055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76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2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2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0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0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43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3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7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‹N›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1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lciesalatetentazioni.blogspot.com/2011/07/insalata-di-farro-con-verdure-grigliate.html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99224A-F219-4DF9-8183-F7C098A5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98D6F-38C4-989F-13A0-8CB7804B2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706" t="7983" b="79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C3B9006-4406-4E2F-8B42-6A968FCC8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993" y="1165193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B8B508C-5EC1-86FA-3334-36B8BA239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625" y="2873829"/>
            <a:ext cx="4192348" cy="927359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000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COOKJOY</a:t>
            </a:r>
          </a:p>
        </p:txBody>
      </p:sp>
    </p:spTree>
    <p:extLst>
      <p:ext uri="{BB962C8B-B14F-4D97-AF65-F5344CB8AC3E}">
        <p14:creationId xmlns:p14="http://schemas.microsoft.com/office/powerpoint/2010/main" val="2204625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F10E8CB-166E-5A5F-C56E-1234F285F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56"/>
          <a:stretch/>
        </p:blipFill>
        <p:spPr>
          <a:xfrm>
            <a:off x="363892" y="1151564"/>
            <a:ext cx="4662637" cy="32578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F6A7A2-3171-F6CF-48D4-126BE6484923}"/>
              </a:ext>
            </a:extLst>
          </p:cNvPr>
          <p:cNvSpPr txBox="1"/>
          <p:nvPr/>
        </p:nvSpPr>
        <p:spPr>
          <a:xfrm>
            <a:off x="363893" y="317241"/>
            <a:ext cx="192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Utente Loggato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135DF0-ACD9-8F36-70DB-735587339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241"/>
            <a:ext cx="5277596" cy="256227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7526FD-B9A3-0B7E-DF06-745F8CE4D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348" y="3429000"/>
            <a:ext cx="5676900" cy="311378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4741803F-44E2-F02B-08FA-8EE010221E57}"/>
              </a:ext>
            </a:extLst>
          </p:cNvPr>
          <p:cNvSpPr/>
          <p:nvPr/>
        </p:nvSpPr>
        <p:spPr>
          <a:xfrm>
            <a:off x="3403600" y="1229133"/>
            <a:ext cx="325120" cy="3149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D1AE148-D919-6500-F6EB-464412517461}"/>
              </a:ext>
            </a:extLst>
          </p:cNvPr>
          <p:cNvSpPr/>
          <p:nvPr/>
        </p:nvSpPr>
        <p:spPr>
          <a:xfrm>
            <a:off x="3775775" y="1229133"/>
            <a:ext cx="325120" cy="3149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1B8794F2-1654-4013-578E-9673CCB7BA2F}"/>
              </a:ext>
            </a:extLst>
          </p:cNvPr>
          <p:cNvCxnSpPr/>
          <p:nvPr/>
        </p:nvCxnSpPr>
        <p:spPr>
          <a:xfrm flipV="1">
            <a:off x="3556000" y="761589"/>
            <a:ext cx="2540000" cy="467544"/>
          </a:xfrm>
          <a:prstGeom prst="bentConnector3">
            <a:avLst>
              <a:gd name="adj1" fmla="val -4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30C64E0E-D714-8E84-F629-EB3A8706BA5E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3196442" y="2285984"/>
            <a:ext cx="3441798" cy="19580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093B112-501C-B58F-5BD0-BB4439F1A33A}"/>
              </a:ext>
            </a:extLst>
          </p:cNvPr>
          <p:cNvSpPr txBox="1"/>
          <p:nvPr/>
        </p:nvSpPr>
        <p:spPr>
          <a:xfrm rot="16200000">
            <a:off x="4587725" y="-756246"/>
            <a:ext cx="461665" cy="25251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it-IT" dirty="0"/>
              <a:t>Aggiungere una ricetta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76A9426-7612-6B2C-FE50-8D4EE003995C}"/>
              </a:ext>
            </a:extLst>
          </p:cNvPr>
          <p:cNvSpPr txBox="1"/>
          <p:nvPr/>
        </p:nvSpPr>
        <p:spPr>
          <a:xfrm>
            <a:off x="2787245" y="5244771"/>
            <a:ext cx="2674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 Consultare le ricette </a:t>
            </a:r>
          </a:p>
          <a:p>
            <a:r>
              <a:rPr lang="it-IT" dirty="0"/>
              <a:t>- Aggiornare una ricetta</a:t>
            </a:r>
          </a:p>
          <a:p>
            <a:r>
              <a:rPr lang="it-IT" dirty="0"/>
              <a:t>- Eliminare una ricetta</a:t>
            </a:r>
          </a:p>
        </p:txBody>
      </p:sp>
    </p:spTree>
    <p:extLst>
      <p:ext uri="{BB962C8B-B14F-4D97-AF65-F5344CB8AC3E}">
        <p14:creationId xmlns:p14="http://schemas.microsoft.com/office/powerpoint/2010/main" val="241136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B218D5-4113-4932-85E2-DDB68850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D11F39-E968-2DA6-E9F1-DB4CADFFD9CD}"/>
              </a:ext>
            </a:extLst>
          </p:cNvPr>
          <p:cNvSpPr txBox="1"/>
          <p:nvPr/>
        </p:nvSpPr>
        <p:spPr>
          <a:xfrm>
            <a:off x="1600200" y="1420482"/>
            <a:ext cx="7638222" cy="2694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600" cap="all" spc="1300" dirty="0">
                <a:latin typeface="+mj-lt"/>
                <a:ea typeface="+mj-ea"/>
                <a:cs typeface="+mj-cs"/>
              </a:rPr>
              <a:t>Schema E-R </a:t>
            </a:r>
            <a:endParaRPr lang="en-US" sz="3600" cap="all" spc="13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885F2-B999-4FF9-80EA-E2C531C1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731ED-7FEE-45AA-8D71-B7B63E5ED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242010" y="2749419"/>
            <a:ext cx="949990" cy="4114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1C8CAD-5C9D-40C7-A67D-24E98048C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52828" y="2930143"/>
            <a:ext cx="5214382" cy="1269732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64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236CB2F-637C-41FD-7CF3-62FE36D4F895}"/>
              </a:ext>
            </a:extLst>
          </p:cNvPr>
          <p:cNvSpPr/>
          <p:nvPr/>
        </p:nvSpPr>
        <p:spPr>
          <a:xfrm>
            <a:off x="211090" y="2595872"/>
            <a:ext cx="1368355" cy="136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Utente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DD37040-F89E-9EB5-5858-110EED8288C6}"/>
              </a:ext>
            </a:extLst>
          </p:cNvPr>
          <p:cNvSpPr/>
          <p:nvPr/>
        </p:nvSpPr>
        <p:spPr>
          <a:xfrm>
            <a:off x="6531292" y="3917674"/>
            <a:ext cx="2212181" cy="1711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Ricetta</a:t>
            </a:r>
          </a:p>
        </p:txBody>
      </p:sp>
      <p:sp>
        <p:nvSpPr>
          <p:cNvPr id="7" name="Rombo 6">
            <a:extLst>
              <a:ext uri="{FF2B5EF4-FFF2-40B4-BE49-F238E27FC236}">
                <a16:creationId xmlns:a16="http://schemas.microsoft.com/office/drawing/2014/main" id="{95836DBA-704E-9EC1-B252-7F1D4157A766}"/>
              </a:ext>
            </a:extLst>
          </p:cNvPr>
          <p:cNvSpPr/>
          <p:nvPr/>
        </p:nvSpPr>
        <p:spPr>
          <a:xfrm>
            <a:off x="2731854" y="1358411"/>
            <a:ext cx="2223822" cy="102613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Aggiungere</a:t>
            </a:r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DE188839-6430-53E9-CECB-FCC13D608F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86880" y="2191096"/>
            <a:ext cx="2408561" cy="1813430"/>
          </a:xfrm>
          <a:prstGeom prst="bentConnector3">
            <a:avLst>
              <a:gd name="adj1" fmla="val 10242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A45B13FA-E1B6-CE87-BD87-9054CB6327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6108" y="1869450"/>
            <a:ext cx="2003073" cy="718080"/>
          </a:xfrm>
          <a:prstGeom prst="bentConnector3">
            <a:avLst>
              <a:gd name="adj1" fmla="val 11195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E49F71E-F637-FC69-47A8-D76F07DBFD89}"/>
              </a:ext>
            </a:extLst>
          </p:cNvPr>
          <p:cNvSpPr txBox="1"/>
          <p:nvPr/>
        </p:nvSpPr>
        <p:spPr>
          <a:xfrm>
            <a:off x="1509228" y="146167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(0,N)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87AABC-B7D7-7AAE-C52D-0ECF0CB41D35}"/>
              </a:ext>
            </a:extLst>
          </p:cNvPr>
          <p:cNvSpPr txBox="1"/>
          <p:nvPr/>
        </p:nvSpPr>
        <p:spPr>
          <a:xfrm>
            <a:off x="4456665" y="117374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(1, 1)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7E40C37-184F-FD97-0121-9F4199C6068B}"/>
              </a:ext>
            </a:extLst>
          </p:cNvPr>
          <p:cNvCxnSpPr>
            <a:cxnSpLocks/>
          </p:cNvCxnSpPr>
          <p:nvPr/>
        </p:nvCxnSpPr>
        <p:spPr>
          <a:xfrm flipV="1">
            <a:off x="475658" y="3916894"/>
            <a:ext cx="0" cy="3378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1E44E03-8DF1-9B4A-6352-541F4651FBC5}"/>
              </a:ext>
            </a:extLst>
          </p:cNvPr>
          <p:cNvSpPr txBox="1"/>
          <p:nvPr/>
        </p:nvSpPr>
        <p:spPr>
          <a:xfrm>
            <a:off x="71095" y="4262128"/>
            <a:ext cx="2046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Username Email  Password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A0E0FF0-F344-A9D1-9FBF-27DF96974DD5}"/>
              </a:ext>
            </a:extLst>
          </p:cNvPr>
          <p:cNvCxnSpPr>
            <a:cxnSpLocks/>
          </p:cNvCxnSpPr>
          <p:nvPr/>
        </p:nvCxnSpPr>
        <p:spPr>
          <a:xfrm flipH="1">
            <a:off x="1147332" y="3144912"/>
            <a:ext cx="723792" cy="931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0AF0531C-68E3-6315-0E1A-C631705A8357}"/>
              </a:ext>
            </a:extLst>
          </p:cNvPr>
          <p:cNvCxnSpPr>
            <a:cxnSpLocks/>
          </p:cNvCxnSpPr>
          <p:nvPr/>
        </p:nvCxnSpPr>
        <p:spPr>
          <a:xfrm flipH="1">
            <a:off x="1147332" y="3535705"/>
            <a:ext cx="723792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384DD56-21AB-3418-F270-211831C85A02}"/>
              </a:ext>
            </a:extLst>
          </p:cNvPr>
          <p:cNvSpPr txBox="1"/>
          <p:nvPr/>
        </p:nvSpPr>
        <p:spPr>
          <a:xfrm>
            <a:off x="1867546" y="3428999"/>
            <a:ext cx="1281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data di aggiornamento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0AFF38E-619C-2AD3-42FD-478DA1A22CAE}"/>
              </a:ext>
            </a:extLst>
          </p:cNvPr>
          <p:cNvSpPr txBox="1"/>
          <p:nvPr/>
        </p:nvSpPr>
        <p:spPr>
          <a:xfrm>
            <a:off x="1829922" y="3014106"/>
            <a:ext cx="977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data di creazione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771E5279-17B9-B454-3D43-96B680FF2D3C}"/>
              </a:ext>
            </a:extLst>
          </p:cNvPr>
          <p:cNvCxnSpPr>
            <a:cxnSpLocks/>
          </p:cNvCxnSpPr>
          <p:nvPr/>
        </p:nvCxnSpPr>
        <p:spPr>
          <a:xfrm flipV="1">
            <a:off x="6823084" y="5500820"/>
            <a:ext cx="0" cy="49616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97F4F93-A8A9-BF25-65C6-646EFF5A32C5}"/>
              </a:ext>
            </a:extLst>
          </p:cNvPr>
          <p:cNvSpPr txBox="1"/>
          <p:nvPr/>
        </p:nvSpPr>
        <p:spPr>
          <a:xfrm>
            <a:off x="6531292" y="6025227"/>
            <a:ext cx="673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000" dirty="0"/>
              <a:t>Nome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16D27D4B-B710-79D6-B131-151F0EC44CAF}"/>
              </a:ext>
            </a:extLst>
          </p:cNvPr>
          <p:cNvSpPr txBox="1"/>
          <p:nvPr/>
        </p:nvSpPr>
        <p:spPr>
          <a:xfrm>
            <a:off x="6926261" y="5992955"/>
            <a:ext cx="775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Cucina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FED1DEE8-7306-D473-8D93-FDC69A01371C}"/>
              </a:ext>
            </a:extLst>
          </p:cNvPr>
          <p:cNvSpPr txBox="1"/>
          <p:nvPr/>
        </p:nvSpPr>
        <p:spPr>
          <a:xfrm>
            <a:off x="7453261" y="59240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Categoria</a:t>
            </a:r>
            <a:r>
              <a:rPr lang="it-IT" dirty="0"/>
              <a:t> 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75267778-1CB0-F85E-AFE2-400304EEF24F}"/>
              </a:ext>
            </a:extLst>
          </p:cNvPr>
          <p:cNvSpPr txBox="1"/>
          <p:nvPr/>
        </p:nvSpPr>
        <p:spPr>
          <a:xfrm>
            <a:off x="8176077" y="5992955"/>
            <a:ext cx="1364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Difficoltà 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30B68D-70C7-1151-0FAE-D1603B83BF56}"/>
              </a:ext>
            </a:extLst>
          </p:cNvPr>
          <p:cNvCxnSpPr>
            <a:cxnSpLocks/>
          </p:cNvCxnSpPr>
          <p:nvPr/>
        </p:nvCxnSpPr>
        <p:spPr>
          <a:xfrm>
            <a:off x="7205270" y="550082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AA2C09C5-0BAA-D332-DB0D-7522FC34CEBF}"/>
              </a:ext>
            </a:extLst>
          </p:cNvPr>
          <p:cNvCxnSpPr>
            <a:cxnSpLocks/>
          </p:cNvCxnSpPr>
          <p:nvPr/>
        </p:nvCxnSpPr>
        <p:spPr>
          <a:xfrm>
            <a:off x="7764724" y="545919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F2A95E1-C0F4-29E0-F461-B8CD4E0FF2BB}"/>
              </a:ext>
            </a:extLst>
          </p:cNvPr>
          <p:cNvCxnSpPr>
            <a:cxnSpLocks/>
          </p:cNvCxnSpPr>
          <p:nvPr/>
        </p:nvCxnSpPr>
        <p:spPr>
          <a:xfrm>
            <a:off x="8739775" y="5315450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19ACB603-8077-3987-DA06-C4D8564D873F}"/>
              </a:ext>
            </a:extLst>
          </p:cNvPr>
          <p:cNvCxnSpPr>
            <a:cxnSpLocks/>
          </p:cNvCxnSpPr>
          <p:nvPr/>
        </p:nvCxnSpPr>
        <p:spPr>
          <a:xfrm>
            <a:off x="8724003" y="4228443"/>
            <a:ext cx="61029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0D1D64B8-2E42-FAE5-D850-25E43C313C02}"/>
              </a:ext>
            </a:extLst>
          </p:cNvPr>
          <p:cNvSpPr/>
          <p:nvPr/>
        </p:nvSpPr>
        <p:spPr>
          <a:xfrm>
            <a:off x="8614709" y="2186037"/>
            <a:ext cx="1993883" cy="9007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Ingrediente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5F5A144-2D70-7A7B-C358-206557DD6759}"/>
              </a:ext>
            </a:extLst>
          </p:cNvPr>
          <p:cNvCxnSpPr>
            <a:cxnSpLocks/>
          </p:cNvCxnSpPr>
          <p:nvPr/>
        </p:nvCxnSpPr>
        <p:spPr>
          <a:xfrm flipV="1">
            <a:off x="807744" y="3964227"/>
            <a:ext cx="0" cy="3378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85F394D-50E5-24CC-6680-A8FA90FD8D84}"/>
              </a:ext>
            </a:extLst>
          </p:cNvPr>
          <p:cNvCxnSpPr>
            <a:cxnSpLocks/>
          </p:cNvCxnSpPr>
          <p:nvPr/>
        </p:nvCxnSpPr>
        <p:spPr>
          <a:xfrm flipV="1">
            <a:off x="1200336" y="3916894"/>
            <a:ext cx="0" cy="3378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7AC2D6B-722E-857C-B7B4-1F09CA2117CF}"/>
              </a:ext>
            </a:extLst>
          </p:cNvPr>
          <p:cNvCxnSpPr>
            <a:cxnSpLocks/>
          </p:cNvCxnSpPr>
          <p:nvPr/>
        </p:nvCxnSpPr>
        <p:spPr>
          <a:xfrm>
            <a:off x="9030098" y="1936887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9FB4369-130B-6B68-221E-25E4DDAE4E19}"/>
              </a:ext>
            </a:extLst>
          </p:cNvPr>
          <p:cNvCxnSpPr>
            <a:cxnSpLocks/>
          </p:cNvCxnSpPr>
          <p:nvPr/>
        </p:nvCxnSpPr>
        <p:spPr>
          <a:xfrm>
            <a:off x="9611650" y="1948438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0204005-9C8A-9345-B079-102A172ECC22}"/>
              </a:ext>
            </a:extLst>
          </p:cNvPr>
          <p:cNvCxnSpPr>
            <a:cxnSpLocks/>
          </p:cNvCxnSpPr>
          <p:nvPr/>
        </p:nvCxnSpPr>
        <p:spPr>
          <a:xfrm>
            <a:off x="10208480" y="1936887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642AE0F-07B0-343F-E8BC-780F3DE45B80}"/>
              </a:ext>
            </a:extLst>
          </p:cNvPr>
          <p:cNvSpPr txBox="1"/>
          <p:nvPr/>
        </p:nvSpPr>
        <p:spPr>
          <a:xfrm>
            <a:off x="8704612" y="1665228"/>
            <a:ext cx="1854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Nome     quantità      unità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7C32FAE1-1C36-CCE8-A380-6023EAB5BC2B}"/>
              </a:ext>
            </a:extLst>
          </p:cNvPr>
          <p:cNvSpPr/>
          <p:nvPr/>
        </p:nvSpPr>
        <p:spPr>
          <a:xfrm>
            <a:off x="9334294" y="3559055"/>
            <a:ext cx="1498148" cy="9611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Istruzioni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092F85D3-A2F6-6EF5-5D22-39349C682B38}"/>
              </a:ext>
            </a:extLst>
          </p:cNvPr>
          <p:cNvCxnSpPr>
            <a:cxnSpLocks/>
          </p:cNvCxnSpPr>
          <p:nvPr/>
        </p:nvCxnSpPr>
        <p:spPr>
          <a:xfrm>
            <a:off x="10503888" y="3719650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73E62D5-6ECE-C46F-23EC-AC2745967833}"/>
              </a:ext>
            </a:extLst>
          </p:cNvPr>
          <p:cNvCxnSpPr>
            <a:cxnSpLocks/>
          </p:cNvCxnSpPr>
          <p:nvPr/>
        </p:nvCxnSpPr>
        <p:spPr>
          <a:xfrm>
            <a:off x="10503888" y="4042209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60ED55C-E929-D03C-67A7-7210945323EC}"/>
              </a:ext>
            </a:extLst>
          </p:cNvPr>
          <p:cNvCxnSpPr>
            <a:cxnSpLocks/>
          </p:cNvCxnSpPr>
          <p:nvPr/>
        </p:nvCxnSpPr>
        <p:spPr>
          <a:xfrm>
            <a:off x="10503888" y="4398319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48B933C-A7FC-25C8-7F36-EBA3590648A3}"/>
              </a:ext>
            </a:extLst>
          </p:cNvPr>
          <p:cNvSpPr txBox="1"/>
          <p:nvPr/>
        </p:nvSpPr>
        <p:spPr>
          <a:xfrm>
            <a:off x="11280582" y="3588845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u="sng" dirty="0"/>
              <a:t>Id istruzione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8C56E9E-C9ED-45E4-B7DA-07B9E1F76CE3}"/>
              </a:ext>
            </a:extLst>
          </p:cNvPr>
          <p:cNvSpPr txBox="1"/>
          <p:nvPr/>
        </p:nvSpPr>
        <p:spPr>
          <a:xfrm>
            <a:off x="11209029" y="3858340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n° step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C8432D3-72BA-2D56-58A6-969B67F97112}"/>
              </a:ext>
            </a:extLst>
          </p:cNvPr>
          <p:cNvSpPr txBox="1"/>
          <p:nvPr/>
        </p:nvSpPr>
        <p:spPr>
          <a:xfrm>
            <a:off x="11280582" y="4281362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descrizione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63A0FA5-5914-2FDA-707F-2C6DE7FA4916}"/>
              </a:ext>
            </a:extLst>
          </p:cNvPr>
          <p:cNvCxnSpPr>
            <a:cxnSpLocks/>
          </p:cNvCxnSpPr>
          <p:nvPr/>
        </p:nvCxnSpPr>
        <p:spPr>
          <a:xfrm>
            <a:off x="8692349" y="5070936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D7510B69-6D51-92A9-2CF8-EAD10161BF47}"/>
              </a:ext>
            </a:extLst>
          </p:cNvPr>
          <p:cNvCxnSpPr>
            <a:cxnSpLocks/>
          </p:cNvCxnSpPr>
          <p:nvPr/>
        </p:nvCxnSpPr>
        <p:spPr>
          <a:xfrm>
            <a:off x="8413727" y="545919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79069FF4-EFA3-D110-CFB0-262D76629F85}"/>
              </a:ext>
            </a:extLst>
          </p:cNvPr>
          <p:cNvCxnSpPr>
            <a:cxnSpLocks/>
          </p:cNvCxnSpPr>
          <p:nvPr/>
        </p:nvCxnSpPr>
        <p:spPr>
          <a:xfrm>
            <a:off x="8739774" y="4773442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0376E6C-82AB-3685-D599-6BE74170CA19}"/>
              </a:ext>
            </a:extLst>
          </p:cNvPr>
          <p:cNvSpPr txBox="1"/>
          <p:nvPr/>
        </p:nvSpPr>
        <p:spPr>
          <a:xfrm>
            <a:off x="9397490" y="4652845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Tempo di preparazione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B02498-65D3-5319-6CE8-0C77DD2EEE44}"/>
              </a:ext>
            </a:extLst>
          </p:cNvPr>
          <p:cNvSpPr txBox="1"/>
          <p:nvPr/>
        </p:nvSpPr>
        <p:spPr>
          <a:xfrm>
            <a:off x="9328645" y="4929355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Tempo di cottura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DC27AA2-CCF8-12EF-22E3-3414E7D303D7}"/>
              </a:ext>
            </a:extLst>
          </p:cNvPr>
          <p:cNvSpPr txBox="1"/>
          <p:nvPr/>
        </p:nvSpPr>
        <p:spPr>
          <a:xfrm>
            <a:off x="9397490" y="5160300"/>
            <a:ext cx="1441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Numero di porzioni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1A644508-0426-EB2B-0484-74A24FB0CA34}"/>
              </a:ext>
            </a:extLst>
          </p:cNvPr>
          <p:cNvSpPr txBox="1"/>
          <p:nvPr/>
        </p:nvSpPr>
        <p:spPr>
          <a:xfrm>
            <a:off x="5280637" y="5204491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Id utente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E0A40898-4C62-F6FD-913E-504EF7F36431}"/>
              </a:ext>
            </a:extLst>
          </p:cNvPr>
          <p:cNvCxnSpPr>
            <a:cxnSpLocks/>
          </p:cNvCxnSpPr>
          <p:nvPr/>
        </p:nvCxnSpPr>
        <p:spPr>
          <a:xfrm flipH="1">
            <a:off x="6096000" y="5325691"/>
            <a:ext cx="512165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DCEDC53-423F-F71B-5C86-5E05084FC9A5}"/>
              </a:ext>
            </a:extLst>
          </p:cNvPr>
          <p:cNvSpPr txBox="1"/>
          <p:nvPr/>
        </p:nvSpPr>
        <p:spPr>
          <a:xfrm>
            <a:off x="5293838" y="4900973"/>
            <a:ext cx="1904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 u="sng" dirty="0">
                <a:effectLst/>
                <a:latin typeface="+mj-lt"/>
              </a:rPr>
              <a:t>Id ricetta</a:t>
            </a:r>
            <a:endParaRPr lang="it-IT" sz="1100" u="sng" dirty="0">
              <a:latin typeface="+mj-lt"/>
            </a:endParaRP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320084FF-68C0-7028-E180-B807A2AE2F96}"/>
              </a:ext>
            </a:extLst>
          </p:cNvPr>
          <p:cNvCxnSpPr>
            <a:cxnSpLocks/>
          </p:cNvCxnSpPr>
          <p:nvPr/>
        </p:nvCxnSpPr>
        <p:spPr>
          <a:xfrm flipH="1">
            <a:off x="6040781" y="5031778"/>
            <a:ext cx="512165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0D2DE354-F10D-4236-75FC-15B857B8F17E}"/>
              </a:ext>
            </a:extLst>
          </p:cNvPr>
          <p:cNvSpPr txBox="1"/>
          <p:nvPr/>
        </p:nvSpPr>
        <p:spPr>
          <a:xfrm>
            <a:off x="1841484" y="2742670"/>
            <a:ext cx="21751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u="sng" dirty="0"/>
              <a:t>Id utente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8C21E7DC-8887-299C-F4CE-4C40FAEA5C79}"/>
              </a:ext>
            </a:extLst>
          </p:cNvPr>
          <p:cNvCxnSpPr>
            <a:cxnSpLocks/>
          </p:cNvCxnSpPr>
          <p:nvPr/>
        </p:nvCxnSpPr>
        <p:spPr>
          <a:xfrm flipH="1">
            <a:off x="1106130" y="2860859"/>
            <a:ext cx="723792" cy="931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ADB32ED1-5EA4-1D5C-3947-233CC05EB740}"/>
              </a:ext>
            </a:extLst>
          </p:cNvPr>
          <p:cNvCxnSpPr>
            <a:cxnSpLocks/>
          </p:cNvCxnSpPr>
          <p:nvPr/>
        </p:nvCxnSpPr>
        <p:spPr>
          <a:xfrm>
            <a:off x="10199552" y="2423635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65928073-FBDE-B71D-2AED-DA6648FDC27F}"/>
              </a:ext>
            </a:extLst>
          </p:cNvPr>
          <p:cNvSpPr txBox="1"/>
          <p:nvPr/>
        </p:nvSpPr>
        <p:spPr>
          <a:xfrm>
            <a:off x="10871866" y="2281279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u="sng" dirty="0"/>
              <a:t>Id ingrediente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AE072DC-D6BD-8044-705D-E7972CFCD0BC}"/>
              </a:ext>
            </a:extLst>
          </p:cNvPr>
          <p:cNvSpPr txBox="1"/>
          <p:nvPr/>
        </p:nvSpPr>
        <p:spPr>
          <a:xfrm>
            <a:off x="71095" y="247169"/>
            <a:ext cx="247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Aggiungi una ricetta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6F0EE801-8BBA-340E-8644-7DB373FCF0CE}"/>
              </a:ext>
            </a:extLst>
          </p:cNvPr>
          <p:cNvSpPr/>
          <p:nvPr/>
        </p:nvSpPr>
        <p:spPr>
          <a:xfrm>
            <a:off x="5436081" y="2142489"/>
            <a:ext cx="1993883" cy="9007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Immagine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E3C9878B-51C0-0CE1-D938-77DEA6939FC5}"/>
              </a:ext>
            </a:extLst>
          </p:cNvPr>
          <p:cNvCxnSpPr>
            <a:cxnSpLocks/>
          </p:cNvCxnSpPr>
          <p:nvPr/>
        </p:nvCxnSpPr>
        <p:spPr>
          <a:xfrm>
            <a:off x="5851470" y="1893339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57D2A52A-5B52-F0FD-0857-2B5603311784}"/>
              </a:ext>
            </a:extLst>
          </p:cNvPr>
          <p:cNvCxnSpPr>
            <a:cxnSpLocks/>
          </p:cNvCxnSpPr>
          <p:nvPr/>
        </p:nvCxnSpPr>
        <p:spPr>
          <a:xfrm>
            <a:off x="6433022" y="190489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4FE849-F58C-1EEC-8C9F-A58AE9B93AF4}"/>
              </a:ext>
            </a:extLst>
          </p:cNvPr>
          <p:cNvCxnSpPr>
            <a:cxnSpLocks/>
          </p:cNvCxnSpPr>
          <p:nvPr/>
        </p:nvCxnSpPr>
        <p:spPr>
          <a:xfrm>
            <a:off x="7029852" y="1893339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467BCF-9E8D-2D57-8496-8186E8569335}"/>
              </a:ext>
            </a:extLst>
          </p:cNvPr>
          <p:cNvSpPr txBox="1"/>
          <p:nvPr/>
        </p:nvSpPr>
        <p:spPr>
          <a:xfrm>
            <a:off x="5293838" y="1665228"/>
            <a:ext cx="2340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Content </a:t>
            </a:r>
            <a:r>
              <a:rPr lang="it-IT" sz="1100" dirty="0" err="1"/>
              <a:t>type</a:t>
            </a:r>
            <a:r>
              <a:rPr lang="it-IT" sz="1100" dirty="0"/>
              <a:t> nome  immagine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0407F43-5B09-F017-6C30-75FE61BE9F11}"/>
              </a:ext>
            </a:extLst>
          </p:cNvPr>
          <p:cNvCxnSpPr>
            <a:cxnSpLocks/>
          </p:cNvCxnSpPr>
          <p:nvPr/>
        </p:nvCxnSpPr>
        <p:spPr>
          <a:xfrm>
            <a:off x="7020924" y="2380087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2C92469-1D82-4ED5-C94B-2BB9341847B3}"/>
              </a:ext>
            </a:extLst>
          </p:cNvPr>
          <p:cNvSpPr txBox="1"/>
          <p:nvPr/>
        </p:nvSpPr>
        <p:spPr>
          <a:xfrm>
            <a:off x="7673296" y="2212548"/>
            <a:ext cx="935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u="sng" dirty="0"/>
              <a:t>Id immagine</a:t>
            </a:r>
          </a:p>
        </p:txBody>
      </p: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93BEB0C2-E7CD-26F4-E93E-CB5A0009BD98}"/>
              </a:ext>
            </a:extLst>
          </p:cNvPr>
          <p:cNvCxnSpPr>
            <a:stCxn id="95" idx="1"/>
          </p:cNvCxnSpPr>
          <p:nvPr/>
        </p:nvCxnSpPr>
        <p:spPr>
          <a:xfrm rot="10800000" flipV="1">
            <a:off x="8176077" y="2636430"/>
            <a:ext cx="438632" cy="1221910"/>
          </a:xfrm>
          <a:prstGeom prst="bentConnector2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EE00EA56-1F53-029C-74F2-C072D83A0002}"/>
              </a:ext>
            </a:extLst>
          </p:cNvPr>
          <p:cNvCxnSpPr>
            <a:cxnSpLocks/>
          </p:cNvCxnSpPr>
          <p:nvPr/>
        </p:nvCxnSpPr>
        <p:spPr>
          <a:xfrm>
            <a:off x="7020924" y="3043274"/>
            <a:ext cx="0" cy="9285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9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236CB2F-637C-41FD-7CF3-62FE36D4F895}"/>
              </a:ext>
            </a:extLst>
          </p:cNvPr>
          <p:cNvSpPr/>
          <p:nvPr/>
        </p:nvSpPr>
        <p:spPr>
          <a:xfrm>
            <a:off x="211090" y="2595872"/>
            <a:ext cx="1368355" cy="136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Utente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DD37040-F89E-9EB5-5858-110EED8288C6}"/>
              </a:ext>
            </a:extLst>
          </p:cNvPr>
          <p:cNvSpPr/>
          <p:nvPr/>
        </p:nvSpPr>
        <p:spPr>
          <a:xfrm>
            <a:off x="6531292" y="3917674"/>
            <a:ext cx="2212181" cy="1711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Ricetta</a:t>
            </a:r>
          </a:p>
        </p:txBody>
      </p:sp>
      <p:sp>
        <p:nvSpPr>
          <p:cNvPr id="7" name="Rombo 6">
            <a:extLst>
              <a:ext uri="{FF2B5EF4-FFF2-40B4-BE49-F238E27FC236}">
                <a16:creationId xmlns:a16="http://schemas.microsoft.com/office/drawing/2014/main" id="{95836DBA-704E-9EC1-B252-7F1D4157A766}"/>
              </a:ext>
            </a:extLst>
          </p:cNvPr>
          <p:cNvSpPr/>
          <p:nvPr/>
        </p:nvSpPr>
        <p:spPr>
          <a:xfrm>
            <a:off x="2731854" y="1358411"/>
            <a:ext cx="2223822" cy="102613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Rimuovere</a:t>
            </a:r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DE188839-6430-53E9-CECB-FCC13D608F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86880" y="2191096"/>
            <a:ext cx="2408561" cy="1813430"/>
          </a:xfrm>
          <a:prstGeom prst="bentConnector3">
            <a:avLst>
              <a:gd name="adj1" fmla="val 10242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A45B13FA-E1B6-CE87-BD87-9054CB6327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6108" y="1869450"/>
            <a:ext cx="2003073" cy="718080"/>
          </a:xfrm>
          <a:prstGeom prst="bentConnector3">
            <a:avLst>
              <a:gd name="adj1" fmla="val 11195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E49F71E-F637-FC69-47A8-D76F07DBFD89}"/>
              </a:ext>
            </a:extLst>
          </p:cNvPr>
          <p:cNvSpPr txBox="1"/>
          <p:nvPr/>
        </p:nvSpPr>
        <p:spPr>
          <a:xfrm>
            <a:off x="1509228" y="146167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(0,N)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87AABC-B7D7-7AAE-C52D-0ECF0CB41D35}"/>
              </a:ext>
            </a:extLst>
          </p:cNvPr>
          <p:cNvSpPr txBox="1"/>
          <p:nvPr/>
        </p:nvSpPr>
        <p:spPr>
          <a:xfrm>
            <a:off x="4456665" y="117374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(1, 1)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7E40C37-184F-FD97-0121-9F4199C6068B}"/>
              </a:ext>
            </a:extLst>
          </p:cNvPr>
          <p:cNvCxnSpPr>
            <a:cxnSpLocks/>
          </p:cNvCxnSpPr>
          <p:nvPr/>
        </p:nvCxnSpPr>
        <p:spPr>
          <a:xfrm flipV="1">
            <a:off x="475658" y="3916894"/>
            <a:ext cx="0" cy="3378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1E44E03-8DF1-9B4A-6352-541F4651FBC5}"/>
              </a:ext>
            </a:extLst>
          </p:cNvPr>
          <p:cNvSpPr txBox="1"/>
          <p:nvPr/>
        </p:nvSpPr>
        <p:spPr>
          <a:xfrm>
            <a:off x="71095" y="4262128"/>
            <a:ext cx="2046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Username Email  Password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A0E0FF0-F344-A9D1-9FBF-27DF96974DD5}"/>
              </a:ext>
            </a:extLst>
          </p:cNvPr>
          <p:cNvCxnSpPr>
            <a:cxnSpLocks/>
          </p:cNvCxnSpPr>
          <p:nvPr/>
        </p:nvCxnSpPr>
        <p:spPr>
          <a:xfrm flipH="1">
            <a:off x="1147332" y="3144912"/>
            <a:ext cx="723792" cy="931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0AF0531C-68E3-6315-0E1A-C631705A8357}"/>
              </a:ext>
            </a:extLst>
          </p:cNvPr>
          <p:cNvCxnSpPr>
            <a:cxnSpLocks/>
          </p:cNvCxnSpPr>
          <p:nvPr/>
        </p:nvCxnSpPr>
        <p:spPr>
          <a:xfrm flipH="1">
            <a:off x="1147332" y="3535705"/>
            <a:ext cx="723792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384DD56-21AB-3418-F270-211831C85A02}"/>
              </a:ext>
            </a:extLst>
          </p:cNvPr>
          <p:cNvSpPr txBox="1"/>
          <p:nvPr/>
        </p:nvSpPr>
        <p:spPr>
          <a:xfrm>
            <a:off x="1867546" y="3428999"/>
            <a:ext cx="1281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data di aggiornamento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0AFF38E-619C-2AD3-42FD-478DA1A22CAE}"/>
              </a:ext>
            </a:extLst>
          </p:cNvPr>
          <p:cNvSpPr txBox="1"/>
          <p:nvPr/>
        </p:nvSpPr>
        <p:spPr>
          <a:xfrm>
            <a:off x="1829922" y="3014106"/>
            <a:ext cx="977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data di creazione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771E5279-17B9-B454-3D43-96B680FF2D3C}"/>
              </a:ext>
            </a:extLst>
          </p:cNvPr>
          <p:cNvCxnSpPr>
            <a:cxnSpLocks/>
          </p:cNvCxnSpPr>
          <p:nvPr/>
        </p:nvCxnSpPr>
        <p:spPr>
          <a:xfrm flipV="1">
            <a:off x="6823084" y="5500820"/>
            <a:ext cx="0" cy="49616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97F4F93-A8A9-BF25-65C6-646EFF5A32C5}"/>
              </a:ext>
            </a:extLst>
          </p:cNvPr>
          <p:cNvSpPr txBox="1"/>
          <p:nvPr/>
        </p:nvSpPr>
        <p:spPr>
          <a:xfrm>
            <a:off x="6531292" y="6025227"/>
            <a:ext cx="673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000" dirty="0"/>
              <a:t>Nome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16D27D4B-B710-79D6-B131-151F0EC44CAF}"/>
              </a:ext>
            </a:extLst>
          </p:cNvPr>
          <p:cNvSpPr txBox="1"/>
          <p:nvPr/>
        </p:nvSpPr>
        <p:spPr>
          <a:xfrm>
            <a:off x="6926261" y="5992955"/>
            <a:ext cx="775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Cucina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FED1DEE8-7306-D473-8D93-FDC69A01371C}"/>
              </a:ext>
            </a:extLst>
          </p:cNvPr>
          <p:cNvSpPr txBox="1"/>
          <p:nvPr/>
        </p:nvSpPr>
        <p:spPr>
          <a:xfrm>
            <a:off x="7453261" y="59240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Categoria</a:t>
            </a:r>
            <a:r>
              <a:rPr lang="it-IT" dirty="0"/>
              <a:t> 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75267778-1CB0-F85E-AFE2-400304EEF24F}"/>
              </a:ext>
            </a:extLst>
          </p:cNvPr>
          <p:cNvSpPr txBox="1"/>
          <p:nvPr/>
        </p:nvSpPr>
        <p:spPr>
          <a:xfrm>
            <a:off x="8176077" y="5992955"/>
            <a:ext cx="1364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Difficoltà 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30B68D-70C7-1151-0FAE-D1603B83BF56}"/>
              </a:ext>
            </a:extLst>
          </p:cNvPr>
          <p:cNvCxnSpPr>
            <a:cxnSpLocks/>
          </p:cNvCxnSpPr>
          <p:nvPr/>
        </p:nvCxnSpPr>
        <p:spPr>
          <a:xfrm>
            <a:off x="7205270" y="550082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AA2C09C5-0BAA-D332-DB0D-7522FC34CEBF}"/>
              </a:ext>
            </a:extLst>
          </p:cNvPr>
          <p:cNvCxnSpPr>
            <a:cxnSpLocks/>
          </p:cNvCxnSpPr>
          <p:nvPr/>
        </p:nvCxnSpPr>
        <p:spPr>
          <a:xfrm>
            <a:off x="7764724" y="545919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F2A95E1-C0F4-29E0-F461-B8CD4E0FF2BB}"/>
              </a:ext>
            </a:extLst>
          </p:cNvPr>
          <p:cNvCxnSpPr>
            <a:cxnSpLocks/>
          </p:cNvCxnSpPr>
          <p:nvPr/>
        </p:nvCxnSpPr>
        <p:spPr>
          <a:xfrm>
            <a:off x="8739775" y="5315450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19ACB603-8077-3987-DA06-C4D8564D873F}"/>
              </a:ext>
            </a:extLst>
          </p:cNvPr>
          <p:cNvCxnSpPr>
            <a:cxnSpLocks/>
          </p:cNvCxnSpPr>
          <p:nvPr/>
        </p:nvCxnSpPr>
        <p:spPr>
          <a:xfrm>
            <a:off x="8724003" y="4228443"/>
            <a:ext cx="61029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0D1D64B8-2E42-FAE5-D850-25E43C313C02}"/>
              </a:ext>
            </a:extLst>
          </p:cNvPr>
          <p:cNvSpPr/>
          <p:nvPr/>
        </p:nvSpPr>
        <p:spPr>
          <a:xfrm>
            <a:off x="8614709" y="2186037"/>
            <a:ext cx="1993883" cy="9007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Ingrediente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5F5A144-2D70-7A7B-C358-206557DD6759}"/>
              </a:ext>
            </a:extLst>
          </p:cNvPr>
          <p:cNvCxnSpPr>
            <a:cxnSpLocks/>
          </p:cNvCxnSpPr>
          <p:nvPr/>
        </p:nvCxnSpPr>
        <p:spPr>
          <a:xfrm flipV="1">
            <a:off x="807744" y="3964227"/>
            <a:ext cx="0" cy="3378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85F394D-50E5-24CC-6680-A8FA90FD8D84}"/>
              </a:ext>
            </a:extLst>
          </p:cNvPr>
          <p:cNvCxnSpPr>
            <a:cxnSpLocks/>
          </p:cNvCxnSpPr>
          <p:nvPr/>
        </p:nvCxnSpPr>
        <p:spPr>
          <a:xfrm flipV="1">
            <a:off x="1200336" y="3916894"/>
            <a:ext cx="0" cy="3378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7AC2D6B-722E-857C-B7B4-1F09CA2117CF}"/>
              </a:ext>
            </a:extLst>
          </p:cNvPr>
          <p:cNvCxnSpPr>
            <a:cxnSpLocks/>
          </p:cNvCxnSpPr>
          <p:nvPr/>
        </p:nvCxnSpPr>
        <p:spPr>
          <a:xfrm>
            <a:off x="9030098" y="1936887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9FB4369-130B-6B68-221E-25E4DDAE4E19}"/>
              </a:ext>
            </a:extLst>
          </p:cNvPr>
          <p:cNvCxnSpPr>
            <a:cxnSpLocks/>
          </p:cNvCxnSpPr>
          <p:nvPr/>
        </p:nvCxnSpPr>
        <p:spPr>
          <a:xfrm>
            <a:off x="9611650" y="1948438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0204005-9C8A-9345-B079-102A172ECC22}"/>
              </a:ext>
            </a:extLst>
          </p:cNvPr>
          <p:cNvCxnSpPr>
            <a:cxnSpLocks/>
          </p:cNvCxnSpPr>
          <p:nvPr/>
        </p:nvCxnSpPr>
        <p:spPr>
          <a:xfrm>
            <a:off x="10208480" y="1936887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642AE0F-07B0-343F-E8BC-780F3DE45B80}"/>
              </a:ext>
            </a:extLst>
          </p:cNvPr>
          <p:cNvSpPr txBox="1"/>
          <p:nvPr/>
        </p:nvSpPr>
        <p:spPr>
          <a:xfrm>
            <a:off x="8704612" y="1665228"/>
            <a:ext cx="1854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Nome     quantità      unità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7C32FAE1-1C36-CCE8-A380-6023EAB5BC2B}"/>
              </a:ext>
            </a:extLst>
          </p:cNvPr>
          <p:cNvSpPr/>
          <p:nvPr/>
        </p:nvSpPr>
        <p:spPr>
          <a:xfrm>
            <a:off x="9334294" y="3559055"/>
            <a:ext cx="1498148" cy="9611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Istruzioni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092F85D3-A2F6-6EF5-5D22-39349C682B38}"/>
              </a:ext>
            </a:extLst>
          </p:cNvPr>
          <p:cNvCxnSpPr>
            <a:cxnSpLocks/>
          </p:cNvCxnSpPr>
          <p:nvPr/>
        </p:nvCxnSpPr>
        <p:spPr>
          <a:xfrm>
            <a:off x="10503888" y="3719650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73E62D5-6ECE-C46F-23EC-AC2745967833}"/>
              </a:ext>
            </a:extLst>
          </p:cNvPr>
          <p:cNvCxnSpPr>
            <a:cxnSpLocks/>
          </p:cNvCxnSpPr>
          <p:nvPr/>
        </p:nvCxnSpPr>
        <p:spPr>
          <a:xfrm>
            <a:off x="10503888" y="4042209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60ED55C-E929-D03C-67A7-7210945323EC}"/>
              </a:ext>
            </a:extLst>
          </p:cNvPr>
          <p:cNvCxnSpPr>
            <a:cxnSpLocks/>
          </p:cNvCxnSpPr>
          <p:nvPr/>
        </p:nvCxnSpPr>
        <p:spPr>
          <a:xfrm>
            <a:off x="10503888" y="4398319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48B933C-A7FC-25C8-7F36-EBA3590648A3}"/>
              </a:ext>
            </a:extLst>
          </p:cNvPr>
          <p:cNvSpPr txBox="1"/>
          <p:nvPr/>
        </p:nvSpPr>
        <p:spPr>
          <a:xfrm>
            <a:off x="11280582" y="3588845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u="sng" dirty="0"/>
              <a:t>Id istruzione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8C56E9E-C9ED-45E4-B7DA-07B9E1F76CE3}"/>
              </a:ext>
            </a:extLst>
          </p:cNvPr>
          <p:cNvSpPr txBox="1"/>
          <p:nvPr/>
        </p:nvSpPr>
        <p:spPr>
          <a:xfrm>
            <a:off x="11209029" y="3858340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n° step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C8432D3-72BA-2D56-58A6-969B67F97112}"/>
              </a:ext>
            </a:extLst>
          </p:cNvPr>
          <p:cNvSpPr txBox="1"/>
          <p:nvPr/>
        </p:nvSpPr>
        <p:spPr>
          <a:xfrm>
            <a:off x="11280582" y="4281362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descrizione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63A0FA5-5914-2FDA-707F-2C6DE7FA4916}"/>
              </a:ext>
            </a:extLst>
          </p:cNvPr>
          <p:cNvCxnSpPr>
            <a:cxnSpLocks/>
          </p:cNvCxnSpPr>
          <p:nvPr/>
        </p:nvCxnSpPr>
        <p:spPr>
          <a:xfrm>
            <a:off x="8692349" y="5070936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D7510B69-6D51-92A9-2CF8-EAD10161BF47}"/>
              </a:ext>
            </a:extLst>
          </p:cNvPr>
          <p:cNvCxnSpPr>
            <a:cxnSpLocks/>
          </p:cNvCxnSpPr>
          <p:nvPr/>
        </p:nvCxnSpPr>
        <p:spPr>
          <a:xfrm>
            <a:off x="8413727" y="545919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79069FF4-EFA3-D110-CFB0-262D76629F85}"/>
              </a:ext>
            </a:extLst>
          </p:cNvPr>
          <p:cNvCxnSpPr>
            <a:cxnSpLocks/>
          </p:cNvCxnSpPr>
          <p:nvPr/>
        </p:nvCxnSpPr>
        <p:spPr>
          <a:xfrm>
            <a:off x="8739774" y="4773442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0376E6C-82AB-3685-D599-6BE74170CA19}"/>
              </a:ext>
            </a:extLst>
          </p:cNvPr>
          <p:cNvSpPr txBox="1"/>
          <p:nvPr/>
        </p:nvSpPr>
        <p:spPr>
          <a:xfrm>
            <a:off x="9397490" y="4652845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Tempo di preparazione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B02498-65D3-5319-6CE8-0C77DD2EEE44}"/>
              </a:ext>
            </a:extLst>
          </p:cNvPr>
          <p:cNvSpPr txBox="1"/>
          <p:nvPr/>
        </p:nvSpPr>
        <p:spPr>
          <a:xfrm>
            <a:off x="9328645" y="4929355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Tempo di cottura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DC27AA2-CCF8-12EF-22E3-3414E7D303D7}"/>
              </a:ext>
            </a:extLst>
          </p:cNvPr>
          <p:cNvSpPr txBox="1"/>
          <p:nvPr/>
        </p:nvSpPr>
        <p:spPr>
          <a:xfrm>
            <a:off x="9397490" y="5160300"/>
            <a:ext cx="1441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Numero di porzioni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1A644508-0426-EB2B-0484-74A24FB0CA34}"/>
              </a:ext>
            </a:extLst>
          </p:cNvPr>
          <p:cNvSpPr txBox="1"/>
          <p:nvPr/>
        </p:nvSpPr>
        <p:spPr>
          <a:xfrm>
            <a:off x="5280637" y="5204491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Id utente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E0A40898-4C62-F6FD-913E-504EF7F36431}"/>
              </a:ext>
            </a:extLst>
          </p:cNvPr>
          <p:cNvCxnSpPr>
            <a:cxnSpLocks/>
          </p:cNvCxnSpPr>
          <p:nvPr/>
        </p:nvCxnSpPr>
        <p:spPr>
          <a:xfrm flipH="1">
            <a:off x="6096000" y="5325691"/>
            <a:ext cx="512165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DCEDC53-423F-F71B-5C86-5E05084FC9A5}"/>
              </a:ext>
            </a:extLst>
          </p:cNvPr>
          <p:cNvSpPr txBox="1"/>
          <p:nvPr/>
        </p:nvSpPr>
        <p:spPr>
          <a:xfrm>
            <a:off x="5293838" y="4900973"/>
            <a:ext cx="1904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 u="sng" dirty="0">
                <a:effectLst/>
                <a:latin typeface="+mj-lt"/>
              </a:rPr>
              <a:t>Id ricetta</a:t>
            </a:r>
            <a:endParaRPr lang="it-IT" sz="1100" u="sng" dirty="0">
              <a:latin typeface="+mj-lt"/>
            </a:endParaRP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320084FF-68C0-7028-E180-B807A2AE2F96}"/>
              </a:ext>
            </a:extLst>
          </p:cNvPr>
          <p:cNvCxnSpPr>
            <a:cxnSpLocks/>
          </p:cNvCxnSpPr>
          <p:nvPr/>
        </p:nvCxnSpPr>
        <p:spPr>
          <a:xfrm flipH="1">
            <a:off x="6040781" y="5031778"/>
            <a:ext cx="512165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0D2DE354-F10D-4236-75FC-15B857B8F17E}"/>
              </a:ext>
            </a:extLst>
          </p:cNvPr>
          <p:cNvSpPr txBox="1"/>
          <p:nvPr/>
        </p:nvSpPr>
        <p:spPr>
          <a:xfrm>
            <a:off x="1841484" y="2742670"/>
            <a:ext cx="21751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u="sng" dirty="0"/>
              <a:t>Id utente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8C21E7DC-8887-299C-F4CE-4C40FAEA5C79}"/>
              </a:ext>
            </a:extLst>
          </p:cNvPr>
          <p:cNvCxnSpPr>
            <a:cxnSpLocks/>
          </p:cNvCxnSpPr>
          <p:nvPr/>
        </p:nvCxnSpPr>
        <p:spPr>
          <a:xfrm flipH="1">
            <a:off x="1106130" y="2860859"/>
            <a:ext cx="723792" cy="931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ADB32ED1-5EA4-1D5C-3947-233CC05EB740}"/>
              </a:ext>
            </a:extLst>
          </p:cNvPr>
          <p:cNvCxnSpPr>
            <a:cxnSpLocks/>
          </p:cNvCxnSpPr>
          <p:nvPr/>
        </p:nvCxnSpPr>
        <p:spPr>
          <a:xfrm>
            <a:off x="10199552" y="2423635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65928073-FBDE-B71D-2AED-DA6648FDC27F}"/>
              </a:ext>
            </a:extLst>
          </p:cNvPr>
          <p:cNvSpPr txBox="1"/>
          <p:nvPr/>
        </p:nvSpPr>
        <p:spPr>
          <a:xfrm>
            <a:off x="10871866" y="2281279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u="sng" dirty="0"/>
              <a:t>Id ingrediente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AE072DC-D6BD-8044-705D-E7972CFCD0BC}"/>
              </a:ext>
            </a:extLst>
          </p:cNvPr>
          <p:cNvSpPr txBox="1"/>
          <p:nvPr/>
        </p:nvSpPr>
        <p:spPr>
          <a:xfrm>
            <a:off x="71095" y="247169"/>
            <a:ext cx="264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Rimuovere una ricetta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6F0EE801-8BBA-340E-8644-7DB373FCF0CE}"/>
              </a:ext>
            </a:extLst>
          </p:cNvPr>
          <p:cNvSpPr/>
          <p:nvPr/>
        </p:nvSpPr>
        <p:spPr>
          <a:xfrm>
            <a:off x="5436081" y="2142489"/>
            <a:ext cx="1993883" cy="9007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Immagine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E3C9878B-51C0-0CE1-D938-77DEA6939FC5}"/>
              </a:ext>
            </a:extLst>
          </p:cNvPr>
          <p:cNvCxnSpPr>
            <a:cxnSpLocks/>
          </p:cNvCxnSpPr>
          <p:nvPr/>
        </p:nvCxnSpPr>
        <p:spPr>
          <a:xfrm>
            <a:off x="5851470" y="1893339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57D2A52A-5B52-F0FD-0857-2B5603311784}"/>
              </a:ext>
            </a:extLst>
          </p:cNvPr>
          <p:cNvCxnSpPr>
            <a:cxnSpLocks/>
          </p:cNvCxnSpPr>
          <p:nvPr/>
        </p:nvCxnSpPr>
        <p:spPr>
          <a:xfrm>
            <a:off x="6433022" y="190489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4FE849-F58C-1EEC-8C9F-A58AE9B93AF4}"/>
              </a:ext>
            </a:extLst>
          </p:cNvPr>
          <p:cNvCxnSpPr>
            <a:cxnSpLocks/>
          </p:cNvCxnSpPr>
          <p:nvPr/>
        </p:nvCxnSpPr>
        <p:spPr>
          <a:xfrm>
            <a:off x="7029852" y="1893339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467BCF-9E8D-2D57-8496-8186E8569335}"/>
              </a:ext>
            </a:extLst>
          </p:cNvPr>
          <p:cNvSpPr txBox="1"/>
          <p:nvPr/>
        </p:nvSpPr>
        <p:spPr>
          <a:xfrm>
            <a:off x="5293838" y="1665228"/>
            <a:ext cx="2340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Content </a:t>
            </a:r>
            <a:r>
              <a:rPr lang="it-IT" sz="1100" dirty="0" err="1"/>
              <a:t>type</a:t>
            </a:r>
            <a:r>
              <a:rPr lang="it-IT" sz="1100" dirty="0"/>
              <a:t> nome  immagine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0407F43-5B09-F017-6C30-75FE61BE9F11}"/>
              </a:ext>
            </a:extLst>
          </p:cNvPr>
          <p:cNvCxnSpPr>
            <a:cxnSpLocks/>
          </p:cNvCxnSpPr>
          <p:nvPr/>
        </p:nvCxnSpPr>
        <p:spPr>
          <a:xfrm>
            <a:off x="7020924" y="2380087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2C92469-1D82-4ED5-C94B-2BB9341847B3}"/>
              </a:ext>
            </a:extLst>
          </p:cNvPr>
          <p:cNvSpPr txBox="1"/>
          <p:nvPr/>
        </p:nvSpPr>
        <p:spPr>
          <a:xfrm>
            <a:off x="7673296" y="2212548"/>
            <a:ext cx="935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u="sng" dirty="0"/>
              <a:t>Id immagine</a:t>
            </a:r>
          </a:p>
        </p:txBody>
      </p: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93BEB0C2-E7CD-26F4-E93E-CB5A0009BD98}"/>
              </a:ext>
            </a:extLst>
          </p:cNvPr>
          <p:cNvCxnSpPr>
            <a:stCxn id="95" idx="1"/>
          </p:cNvCxnSpPr>
          <p:nvPr/>
        </p:nvCxnSpPr>
        <p:spPr>
          <a:xfrm rot="10800000" flipV="1">
            <a:off x="8176077" y="2636430"/>
            <a:ext cx="438632" cy="1221910"/>
          </a:xfrm>
          <a:prstGeom prst="bentConnector2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EE00EA56-1F53-029C-74F2-C072D83A0002}"/>
              </a:ext>
            </a:extLst>
          </p:cNvPr>
          <p:cNvCxnSpPr>
            <a:cxnSpLocks/>
          </p:cNvCxnSpPr>
          <p:nvPr/>
        </p:nvCxnSpPr>
        <p:spPr>
          <a:xfrm>
            <a:off x="7020924" y="3043274"/>
            <a:ext cx="0" cy="9285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1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236CB2F-637C-41FD-7CF3-62FE36D4F895}"/>
              </a:ext>
            </a:extLst>
          </p:cNvPr>
          <p:cNvSpPr/>
          <p:nvPr/>
        </p:nvSpPr>
        <p:spPr>
          <a:xfrm>
            <a:off x="211090" y="2595872"/>
            <a:ext cx="1368355" cy="13683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Utente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DD37040-F89E-9EB5-5858-110EED8288C6}"/>
              </a:ext>
            </a:extLst>
          </p:cNvPr>
          <p:cNvSpPr/>
          <p:nvPr/>
        </p:nvSpPr>
        <p:spPr>
          <a:xfrm>
            <a:off x="6531292" y="3917674"/>
            <a:ext cx="2212181" cy="17115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Ricetta</a:t>
            </a:r>
          </a:p>
        </p:txBody>
      </p:sp>
      <p:sp>
        <p:nvSpPr>
          <p:cNvPr id="7" name="Rombo 6">
            <a:extLst>
              <a:ext uri="{FF2B5EF4-FFF2-40B4-BE49-F238E27FC236}">
                <a16:creationId xmlns:a16="http://schemas.microsoft.com/office/drawing/2014/main" id="{95836DBA-704E-9EC1-B252-7F1D4157A766}"/>
              </a:ext>
            </a:extLst>
          </p:cNvPr>
          <p:cNvSpPr/>
          <p:nvPr/>
        </p:nvSpPr>
        <p:spPr>
          <a:xfrm>
            <a:off x="2731854" y="1358411"/>
            <a:ext cx="2223822" cy="102613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Aggiorna</a:t>
            </a:r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DE188839-6430-53E9-CECB-FCC13D608F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86880" y="2191096"/>
            <a:ext cx="2408561" cy="1813430"/>
          </a:xfrm>
          <a:prstGeom prst="bentConnector3">
            <a:avLst>
              <a:gd name="adj1" fmla="val 10242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A45B13FA-E1B6-CE87-BD87-9054CB6327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6108" y="1869450"/>
            <a:ext cx="2003073" cy="718080"/>
          </a:xfrm>
          <a:prstGeom prst="bentConnector3">
            <a:avLst>
              <a:gd name="adj1" fmla="val 11195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E49F71E-F637-FC69-47A8-D76F07DBFD89}"/>
              </a:ext>
            </a:extLst>
          </p:cNvPr>
          <p:cNvSpPr txBox="1"/>
          <p:nvPr/>
        </p:nvSpPr>
        <p:spPr>
          <a:xfrm>
            <a:off x="1509228" y="146167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(0,N)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787AABC-B7D7-7AAE-C52D-0ECF0CB41D35}"/>
              </a:ext>
            </a:extLst>
          </p:cNvPr>
          <p:cNvSpPr txBox="1"/>
          <p:nvPr/>
        </p:nvSpPr>
        <p:spPr>
          <a:xfrm>
            <a:off x="4456665" y="117374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(1, 1)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7E40C37-184F-FD97-0121-9F4199C6068B}"/>
              </a:ext>
            </a:extLst>
          </p:cNvPr>
          <p:cNvCxnSpPr>
            <a:cxnSpLocks/>
          </p:cNvCxnSpPr>
          <p:nvPr/>
        </p:nvCxnSpPr>
        <p:spPr>
          <a:xfrm flipV="1">
            <a:off x="475658" y="3916894"/>
            <a:ext cx="0" cy="3378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1E44E03-8DF1-9B4A-6352-541F4651FBC5}"/>
              </a:ext>
            </a:extLst>
          </p:cNvPr>
          <p:cNvSpPr txBox="1"/>
          <p:nvPr/>
        </p:nvSpPr>
        <p:spPr>
          <a:xfrm>
            <a:off x="71095" y="4262128"/>
            <a:ext cx="2046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Username Email  Password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A0E0FF0-F344-A9D1-9FBF-27DF96974DD5}"/>
              </a:ext>
            </a:extLst>
          </p:cNvPr>
          <p:cNvCxnSpPr>
            <a:cxnSpLocks/>
          </p:cNvCxnSpPr>
          <p:nvPr/>
        </p:nvCxnSpPr>
        <p:spPr>
          <a:xfrm flipH="1">
            <a:off x="1147332" y="3144912"/>
            <a:ext cx="723792" cy="931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0AF0531C-68E3-6315-0E1A-C631705A8357}"/>
              </a:ext>
            </a:extLst>
          </p:cNvPr>
          <p:cNvCxnSpPr>
            <a:cxnSpLocks/>
          </p:cNvCxnSpPr>
          <p:nvPr/>
        </p:nvCxnSpPr>
        <p:spPr>
          <a:xfrm flipH="1">
            <a:off x="1147332" y="3535705"/>
            <a:ext cx="723792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384DD56-21AB-3418-F270-211831C85A02}"/>
              </a:ext>
            </a:extLst>
          </p:cNvPr>
          <p:cNvSpPr txBox="1"/>
          <p:nvPr/>
        </p:nvSpPr>
        <p:spPr>
          <a:xfrm>
            <a:off x="1867546" y="3428999"/>
            <a:ext cx="1281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data di aggiornamento 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B0AFF38E-619C-2AD3-42FD-478DA1A22CAE}"/>
              </a:ext>
            </a:extLst>
          </p:cNvPr>
          <p:cNvSpPr txBox="1"/>
          <p:nvPr/>
        </p:nvSpPr>
        <p:spPr>
          <a:xfrm>
            <a:off x="1829922" y="3014106"/>
            <a:ext cx="977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data di creazione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771E5279-17B9-B454-3D43-96B680FF2D3C}"/>
              </a:ext>
            </a:extLst>
          </p:cNvPr>
          <p:cNvCxnSpPr>
            <a:cxnSpLocks/>
          </p:cNvCxnSpPr>
          <p:nvPr/>
        </p:nvCxnSpPr>
        <p:spPr>
          <a:xfrm flipV="1">
            <a:off x="6823084" y="5500820"/>
            <a:ext cx="0" cy="49616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97F4F93-A8A9-BF25-65C6-646EFF5A32C5}"/>
              </a:ext>
            </a:extLst>
          </p:cNvPr>
          <p:cNvSpPr txBox="1"/>
          <p:nvPr/>
        </p:nvSpPr>
        <p:spPr>
          <a:xfrm>
            <a:off x="6531292" y="6025227"/>
            <a:ext cx="673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000" dirty="0"/>
              <a:t>Nome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16D27D4B-B710-79D6-B131-151F0EC44CAF}"/>
              </a:ext>
            </a:extLst>
          </p:cNvPr>
          <p:cNvSpPr txBox="1"/>
          <p:nvPr/>
        </p:nvSpPr>
        <p:spPr>
          <a:xfrm>
            <a:off x="6926261" y="5992955"/>
            <a:ext cx="775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Cucina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FED1DEE8-7306-D473-8D93-FDC69A01371C}"/>
              </a:ext>
            </a:extLst>
          </p:cNvPr>
          <p:cNvSpPr txBox="1"/>
          <p:nvPr/>
        </p:nvSpPr>
        <p:spPr>
          <a:xfrm>
            <a:off x="7453261" y="59240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Categoria</a:t>
            </a:r>
            <a:r>
              <a:rPr lang="it-IT" dirty="0"/>
              <a:t> 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75267778-1CB0-F85E-AFE2-400304EEF24F}"/>
              </a:ext>
            </a:extLst>
          </p:cNvPr>
          <p:cNvSpPr txBox="1"/>
          <p:nvPr/>
        </p:nvSpPr>
        <p:spPr>
          <a:xfrm>
            <a:off x="8176077" y="5992955"/>
            <a:ext cx="13643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100" dirty="0"/>
              <a:t>Difficoltà </a:t>
            </a:r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DF30B68D-70C7-1151-0FAE-D1603B83BF56}"/>
              </a:ext>
            </a:extLst>
          </p:cNvPr>
          <p:cNvCxnSpPr>
            <a:cxnSpLocks/>
          </p:cNvCxnSpPr>
          <p:nvPr/>
        </p:nvCxnSpPr>
        <p:spPr>
          <a:xfrm>
            <a:off x="7205270" y="550082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AA2C09C5-0BAA-D332-DB0D-7522FC34CEBF}"/>
              </a:ext>
            </a:extLst>
          </p:cNvPr>
          <p:cNvCxnSpPr>
            <a:cxnSpLocks/>
          </p:cNvCxnSpPr>
          <p:nvPr/>
        </p:nvCxnSpPr>
        <p:spPr>
          <a:xfrm>
            <a:off x="7764724" y="545919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6F2A95E1-C0F4-29E0-F461-B8CD4E0FF2BB}"/>
              </a:ext>
            </a:extLst>
          </p:cNvPr>
          <p:cNvCxnSpPr>
            <a:cxnSpLocks/>
          </p:cNvCxnSpPr>
          <p:nvPr/>
        </p:nvCxnSpPr>
        <p:spPr>
          <a:xfrm>
            <a:off x="8739775" y="5315450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19ACB603-8077-3987-DA06-C4D8564D873F}"/>
              </a:ext>
            </a:extLst>
          </p:cNvPr>
          <p:cNvCxnSpPr>
            <a:cxnSpLocks/>
          </p:cNvCxnSpPr>
          <p:nvPr/>
        </p:nvCxnSpPr>
        <p:spPr>
          <a:xfrm>
            <a:off x="8724003" y="4228443"/>
            <a:ext cx="61029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tangolo con angoli arrotondati 94">
            <a:extLst>
              <a:ext uri="{FF2B5EF4-FFF2-40B4-BE49-F238E27FC236}">
                <a16:creationId xmlns:a16="http://schemas.microsoft.com/office/drawing/2014/main" id="{0D1D64B8-2E42-FAE5-D850-25E43C313C02}"/>
              </a:ext>
            </a:extLst>
          </p:cNvPr>
          <p:cNvSpPr/>
          <p:nvPr/>
        </p:nvSpPr>
        <p:spPr>
          <a:xfrm>
            <a:off x="8614709" y="2186037"/>
            <a:ext cx="1993883" cy="9007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Ingrediente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5F5A144-2D70-7A7B-C358-206557DD6759}"/>
              </a:ext>
            </a:extLst>
          </p:cNvPr>
          <p:cNvCxnSpPr>
            <a:cxnSpLocks/>
          </p:cNvCxnSpPr>
          <p:nvPr/>
        </p:nvCxnSpPr>
        <p:spPr>
          <a:xfrm flipV="1">
            <a:off x="807744" y="3964227"/>
            <a:ext cx="0" cy="3378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85F394D-50E5-24CC-6680-A8FA90FD8D84}"/>
              </a:ext>
            </a:extLst>
          </p:cNvPr>
          <p:cNvCxnSpPr>
            <a:cxnSpLocks/>
          </p:cNvCxnSpPr>
          <p:nvPr/>
        </p:nvCxnSpPr>
        <p:spPr>
          <a:xfrm flipV="1">
            <a:off x="1200336" y="3916894"/>
            <a:ext cx="0" cy="337865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7AC2D6B-722E-857C-B7B4-1F09CA2117CF}"/>
              </a:ext>
            </a:extLst>
          </p:cNvPr>
          <p:cNvCxnSpPr>
            <a:cxnSpLocks/>
          </p:cNvCxnSpPr>
          <p:nvPr/>
        </p:nvCxnSpPr>
        <p:spPr>
          <a:xfrm>
            <a:off x="9030098" y="1936887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69FB4369-130B-6B68-221E-25E4DDAE4E19}"/>
              </a:ext>
            </a:extLst>
          </p:cNvPr>
          <p:cNvCxnSpPr>
            <a:cxnSpLocks/>
          </p:cNvCxnSpPr>
          <p:nvPr/>
        </p:nvCxnSpPr>
        <p:spPr>
          <a:xfrm>
            <a:off x="9611650" y="1948438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0204005-9C8A-9345-B079-102A172ECC22}"/>
              </a:ext>
            </a:extLst>
          </p:cNvPr>
          <p:cNvCxnSpPr>
            <a:cxnSpLocks/>
          </p:cNvCxnSpPr>
          <p:nvPr/>
        </p:nvCxnSpPr>
        <p:spPr>
          <a:xfrm>
            <a:off x="10208480" y="1936887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642AE0F-07B0-343F-E8BC-780F3DE45B80}"/>
              </a:ext>
            </a:extLst>
          </p:cNvPr>
          <p:cNvSpPr txBox="1"/>
          <p:nvPr/>
        </p:nvSpPr>
        <p:spPr>
          <a:xfrm>
            <a:off x="8704612" y="1665228"/>
            <a:ext cx="1854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Nome     quantità      unità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7C32FAE1-1C36-CCE8-A380-6023EAB5BC2B}"/>
              </a:ext>
            </a:extLst>
          </p:cNvPr>
          <p:cNvSpPr/>
          <p:nvPr/>
        </p:nvSpPr>
        <p:spPr>
          <a:xfrm>
            <a:off x="9334294" y="3559055"/>
            <a:ext cx="1498148" cy="9611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Istruzioni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092F85D3-A2F6-6EF5-5D22-39349C682B38}"/>
              </a:ext>
            </a:extLst>
          </p:cNvPr>
          <p:cNvCxnSpPr>
            <a:cxnSpLocks/>
          </p:cNvCxnSpPr>
          <p:nvPr/>
        </p:nvCxnSpPr>
        <p:spPr>
          <a:xfrm>
            <a:off x="10503888" y="3719650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373E62D5-6ECE-C46F-23EC-AC2745967833}"/>
              </a:ext>
            </a:extLst>
          </p:cNvPr>
          <p:cNvCxnSpPr>
            <a:cxnSpLocks/>
          </p:cNvCxnSpPr>
          <p:nvPr/>
        </p:nvCxnSpPr>
        <p:spPr>
          <a:xfrm>
            <a:off x="10503888" y="4042209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60ED55C-E929-D03C-67A7-7210945323EC}"/>
              </a:ext>
            </a:extLst>
          </p:cNvPr>
          <p:cNvCxnSpPr>
            <a:cxnSpLocks/>
          </p:cNvCxnSpPr>
          <p:nvPr/>
        </p:nvCxnSpPr>
        <p:spPr>
          <a:xfrm>
            <a:off x="10503888" y="4398319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48B933C-A7FC-25C8-7F36-EBA3590648A3}"/>
              </a:ext>
            </a:extLst>
          </p:cNvPr>
          <p:cNvSpPr txBox="1"/>
          <p:nvPr/>
        </p:nvSpPr>
        <p:spPr>
          <a:xfrm>
            <a:off x="11280582" y="3588845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u="sng" dirty="0"/>
              <a:t>Id istruzione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8C56E9E-C9ED-45E4-B7DA-07B9E1F76CE3}"/>
              </a:ext>
            </a:extLst>
          </p:cNvPr>
          <p:cNvSpPr txBox="1"/>
          <p:nvPr/>
        </p:nvSpPr>
        <p:spPr>
          <a:xfrm>
            <a:off x="11209029" y="3858340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n° step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C8432D3-72BA-2D56-58A6-969B67F97112}"/>
              </a:ext>
            </a:extLst>
          </p:cNvPr>
          <p:cNvSpPr txBox="1"/>
          <p:nvPr/>
        </p:nvSpPr>
        <p:spPr>
          <a:xfrm>
            <a:off x="11280582" y="4281362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descrizione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863A0FA5-5914-2FDA-707F-2C6DE7FA4916}"/>
              </a:ext>
            </a:extLst>
          </p:cNvPr>
          <p:cNvCxnSpPr>
            <a:cxnSpLocks/>
          </p:cNvCxnSpPr>
          <p:nvPr/>
        </p:nvCxnSpPr>
        <p:spPr>
          <a:xfrm>
            <a:off x="8692349" y="5070936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D7510B69-6D51-92A9-2CF8-EAD10161BF47}"/>
              </a:ext>
            </a:extLst>
          </p:cNvPr>
          <p:cNvCxnSpPr>
            <a:cxnSpLocks/>
          </p:cNvCxnSpPr>
          <p:nvPr/>
        </p:nvCxnSpPr>
        <p:spPr>
          <a:xfrm>
            <a:off x="8413727" y="545919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79069FF4-EFA3-D110-CFB0-262D76629F85}"/>
              </a:ext>
            </a:extLst>
          </p:cNvPr>
          <p:cNvCxnSpPr>
            <a:cxnSpLocks/>
          </p:cNvCxnSpPr>
          <p:nvPr/>
        </p:nvCxnSpPr>
        <p:spPr>
          <a:xfrm>
            <a:off x="8739774" y="4773442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0376E6C-82AB-3685-D599-6BE74170CA19}"/>
              </a:ext>
            </a:extLst>
          </p:cNvPr>
          <p:cNvSpPr txBox="1"/>
          <p:nvPr/>
        </p:nvSpPr>
        <p:spPr>
          <a:xfrm>
            <a:off x="9397490" y="4652845"/>
            <a:ext cx="1701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Tempo di preparazione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BB02498-65D3-5319-6CE8-0C77DD2EEE44}"/>
              </a:ext>
            </a:extLst>
          </p:cNvPr>
          <p:cNvSpPr txBox="1"/>
          <p:nvPr/>
        </p:nvSpPr>
        <p:spPr>
          <a:xfrm>
            <a:off x="9328645" y="4929355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Tempo di cottura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DC27AA2-CCF8-12EF-22E3-3414E7D303D7}"/>
              </a:ext>
            </a:extLst>
          </p:cNvPr>
          <p:cNvSpPr txBox="1"/>
          <p:nvPr/>
        </p:nvSpPr>
        <p:spPr>
          <a:xfrm>
            <a:off x="9397490" y="5160300"/>
            <a:ext cx="1441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Numero di porzioni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1A644508-0426-EB2B-0484-74A24FB0CA34}"/>
              </a:ext>
            </a:extLst>
          </p:cNvPr>
          <p:cNvSpPr txBox="1"/>
          <p:nvPr/>
        </p:nvSpPr>
        <p:spPr>
          <a:xfrm>
            <a:off x="5280637" y="5204491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Id utente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E0A40898-4C62-F6FD-913E-504EF7F36431}"/>
              </a:ext>
            </a:extLst>
          </p:cNvPr>
          <p:cNvCxnSpPr>
            <a:cxnSpLocks/>
          </p:cNvCxnSpPr>
          <p:nvPr/>
        </p:nvCxnSpPr>
        <p:spPr>
          <a:xfrm flipH="1">
            <a:off x="6096000" y="5325691"/>
            <a:ext cx="512165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DCEDC53-423F-F71B-5C86-5E05084FC9A5}"/>
              </a:ext>
            </a:extLst>
          </p:cNvPr>
          <p:cNvSpPr txBox="1"/>
          <p:nvPr/>
        </p:nvSpPr>
        <p:spPr>
          <a:xfrm>
            <a:off x="5293838" y="4900973"/>
            <a:ext cx="1904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 u="sng" dirty="0">
                <a:effectLst/>
                <a:latin typeface="+mj-lt"/>
              </a:rPr>
              <a:t>Id ricetta</a:t>
            </a:r>
            <a:endParaRPr lang="it-IT" sz="1100" u="sng" dirty="0">
              <a:latin typeface="+mj-lt"/>
            </a:endParaRP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320084FF-68C0-7028-E180-B807A2AE2F96}"/>
              </a:ext>
            </a:extLst>
          </p:cNvPr>
          <p:cNvCxnSpPr>
            <a:cxnSpLocks/>
          </p:cNvCxnSpPr>
          <p:nvPr/>
        </p:nvCxnSpPr>
        <p:spPr>
          <a:xfrm flipH="1">
            <a:off x="6040781" y="5031778"/>
            <a:ext cx="512165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0D2DE354-F10D-4236-75FC-15B857B8F17E}"/>
              </a:ext>
            </a:extLst>
          </p:cNvPr>
          <p:cNvSpPr txBox="1"/>
          <p:nvPr/>
        </p:nvSpPr>
        <p:spPr>
          <a:xfrm>
            <a:off x="1841484" y="2742670"/>
            <a:ext cx="21751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u="sng" dirty="0"/>
              <a:t>Id utente</a:t>
            </a:r>
          </a:p>
        </p:txBody>
      </p: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8C21E7DC-8887-299C-F4CE-4C40FAEA5C79}"/>
              </a:ext>
            </a:extLst>
          </p:cNvPr>
          <p:cNvCxnSpPr>
            <a:cxnSpLocks/>
          </p:cNvCxnSpPr>
          <p:nvPr/>
        </p:nvCxnSpPr>
        <p:spPr>
          <a:xfrm flipH="1">
            <a:off x="1106130" y="2860859"/>
            <a:ext cx="723792" cy="9316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ADB32ED1-5EA4-1D5C-3947-233CC05EB740}"/>
              </a:ext>
            </a:extLst>
          </p:cNvPr>
          <p:cNvCxnSpPr>
            <a:cxnSpLocks/>
          </p:cNvCxnSpPr>
          <p:nvPr/>
        </p:nvCxnSpPr>
        <p:spPr>
          <a:xfrm>
            <a:off x="10199552" y="2423635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65928073-FBDE-B71D-2AED-DA6648FDC27F}"/>
              </a:ext>
            </a:extLst>
          </p:cNvPr>
          <p:cNvSpPr txBox="1"/>
          <p:nvPr/>
        </p:nvSpPr>
        <p:spPr>
          <a:xfrm>
            <a:off x="10871866" y="2281279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u="sng" dirty="0"/>
              <a:t>Id ingrediente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BAE072DC-D6BD-8044-705D-E7972CFCD0BC}"/>
              </a:ext>
            </a:extLst>
          </p:cNvPr>
          <p:cNvSpPr txBox="1"/>
          <p:nvPr/>
        </p:nvSpPr>
        <p:spPr>
          <a:xfrm>
            <a:off x="71095" y="247169"/>
            <a:ext cx="247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Aggiorna una ricetta</a:t>
            </a: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6F0EE801-8BBA-340E-8644-7DB373FCF0CE}"/>
              </a:ext>
            </a:extLst>
          </p:cNvPr>
          <p:cNvSpPr/>
          <p:nvPr/>
        </p:nvSpPr>
        <p:spPr>
          <a:xfrm>
            <a:off x="5436081" y="2142489"/>
            <a:ext cx="1993883" cy="9007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Immagine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E3C9878B-51C0-0CE1-D938-77DEA6939FC5}"/>
              </a:ext>
            </a:extLst>
          </p:cNvPr>
          <p:cNvCxnSpPr>
            <a:cxnSpLocks/>
          </p:cNvCxnSpPr>
          <p:nvPr/>
        </p:nvCxnSpPr>
        <p:spPr>
          <a:xfrm>
            <a:off x="5851470" y="1893339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57D2A52A-5B52-F0FD-0857-2B5603311784}"/>
              </a:ext>
            </a:extLst>
          </p:cNvPr>
          <p:cNvCxnSpPr>
            <a:cxnSpLocks/>
          </p:cNvCxnSpPr>
          <p:nvPr/>
        </p:nvCxnSpPr>
        <p:spPr>
          <a:xfrm>
            <a:off x="6433022" y="1904890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4FE849-F58C-1EEC-8C9F-A58AE9B93AF4}"/>
              </a:ext>
            </a:extLst>
          </p:cNvPr>
          <p:cNvCxnSpPr>
            <a:cxnSpLocks/>
          </p:cNvCxnSpPr>
          <p:nvPr/>
        </p:nvCxnSpPr>
        <p:spPr>
          <a:xfrm>
            <a:off x="7029852" y="1893339"/>
            <a:ext cx="0" cy="4751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2467BCF-9E8D-2D57-8496-8186E8569335}"/>
              </a:ext>
            </a:extLst>
          </p:cNvPr>
          <p:cNvSpPr txBox="1"/>
          <p:nvPr/>
        </p:nvSpPr>
        <p:spPr>
          <a:xfrm>
            <a:off x="5293838" y="1665228"/>
            <a:ext cx="2340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Content </a:t>
            </a:r>
            <a:r>
              <a:rPr lang="it-IT" sz="1100" dirty="0" err="1"/>
              <a:t>type</a:t>
            </a:r>
            <a:r>
              <a:rPr lang="it-IT" sz="1100" dirty="0"/>
              <a:t> nome  immagine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90407F43-5B09-F017-6C30-75FE61BE9F11}"/>
              </a:ext>
            </a:extLst>
          </p:cNvPr>
          <p:cNvCxnSpPr>
            <a:cxnSpLocks/>
          </p:cNvCxnSpPr>
          <p:nvPr/>
        </p:nvCxnSpPr>
        <p:spPr>
          <a:xfrm>
            <a:off x="7020924" y="2380087"/>
            <a:ext cx="705141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2C92469-1D82-4ED5-C94B-2BB9341847B3}"/>
              </a:ext>
            </a:extLst>
          </p:cNvPr>
          <p:cNvSpPr txBox="1"/>
          <p:nvPr/>
        </p:nvSpPr>
        <p:spPr>
          <a:xfrm>
            <a:off x="7673296" y="2212548"/>
            <a:ext cx="935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u="sng" dirty="0"/>
              <a:t>Id immagine</a:t>
            </a:r>
          </a:p>
        </p:txBody>
      </p: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93BEB0C2-E7CD-26F4-E93E-CB5A0009BD98}"/>
              </a:ext>
            </a:extLst>
          </p:cNvPr>
          <p:cNvCxnSpPr>
            <a:stCxn id="95" idx="1"/>
          </p:cNvCxnSpPr>
          <p:nvPr/>
        </p:nvCxnSpPr>
        <p:spPr>
          <a:xfrm rot="10800000" flipV="1">
            <a:off x="8176077" y="2636430"/>
            <a:ext cx="438632" cy="1221910"/>
          </a:xfrm>
          <a:prstGeom prst="bentConnector2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EE00EA56-1F53-029C-74F2-C072D83A0002}"/>
              </a:ext>
            </a:extLst>
          </p:cNvPr>
          <p:cNvCxnSpPr>
            <a:cxnSpLocks/>
          </p:cNvCxnSpPr>
          <p:nvPr/>
        </p:nvCxnSpPr>
        <p:spPr>
          <a:xfrm>
            <a:off x="7020924" y="3043274"/>
            <a:ext cx="0" cy="92859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47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B218D5-4113-4932-85E2-DDB68850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D11F39-E968-2DA6-E9F1-DB4CADFFD9CD}"/>
              </a:ext>
            </a:extLst>
          </p:cNvPr>
          <p:cNvSpPr txBox="1"/>
          <p:nvPr/>
        </p:nvSpPr>
        <p:spPr>
          <a:xfrm>
            <a:off x="1600200" y="1420482"/>
            <a:ext cx="7638222" cy="2694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600" cap="all" spc="1300" dirty="0">
                <a:latin typeface="+mj-lt"/>
                <a:ea typeface="+mj-ea"/>
                <a:cs typeface="+mj-cs"/>
              </a:rPr>
              <a:t>ARCHITETTURA </a:t>
            </a:r>
            <a:endParaRPr lang="en-US" sz="3600" cap="all" spc="130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885F2-B999-4FF9-80EA-E2C531C1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731ED-7FEE-45AA-8D71-B7B63E5ED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242010" y="2749419"/>
            <a:ext cx="949990" cy="4114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1C8CAD-5C9D-40C7-A67D-24E98048C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52828" y="2930143"/>
            <a:ext cx="5214382" cy="1269732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73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lementi grafici, cerchio, arte, Policromia&#10;&#10;Descrizione generata automaticamente">
            <a:extLst>
              <a:ext uri="{FF2B5EF4-FFF2-40B4-BE49-F238E27FC236}">
                <a16:creationId xmlns:a16="http://schemas.microsoft.com/office/drawing/2014/main" id="{A31D0EB8-463A-0314-4BAF-2D76E854A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>
          <a:xfrm>
            <a:off x="4223427" y="3996121"/>
            <a:ext cx="1579371" cy="1579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 descr="Immagine che contiene Elementi grafici, simbolo&#10;&#10;Descrizione generata automaticamente">
            <a:extLst>
              <a:ext uri="{FF2B5EF4-FFF2-40B4-BE49-F238E27FC236}">
                <a16:creationId xmlns:a16="http://schemas.microsoft.com/office/drawing/2014/main" id="{0DE68EEC-6E50-F85D-E9AA-39989FF08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184" y="1077263"/>
            <a:ext cx="1311516" cy="1176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simbolo, rosso, Elementi grafici, design&#10;&#10;Descrizione generata automaticamente">
            <a:extLst>
              <a:ext uri="{FF2B5EF4-FFF2-40B4-BE49-F238E27FC236}">
                <a16:creationId xmlns:a16="http://schemas.microsoft.com/office/drawing/2014/main" id="{5B59A6DB-5226-D9DE-A8D8-923EC251F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28" y="4451831"/>
            <a:ext cx="1262454" cy="112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CC2D5C-CCD5-9706-E935-604222D20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905" y="4308834"/>
            <a:ext cx="2337496" cy="1459873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0F7D1E6D-0DDE-01AA-1EB3-FAF4816949DA}"/>
              </a:ext>
            </a:extLst>
          </p:cNvPr>
          <p:cNvSpPr/>
          <p:nvPr/>
        </p:nvSpPr>
        <p:spPr>
          <a:xfrm>
            <a:off x="7501805" y="3460527"/>
            <a:ext cx="4280274" cy="265056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E97B611D-9891-374F-46E1-C56D7EC637F9}"/>
              </a:ext>
            </a:extLst>
          </p:cNvPr>
          <p:cNvSpPr/>
          <p:nvPr/>
        </p:nvSpPr>
        <p:spPr>
          <a:xfrm>
            <a:off x="7615588" y="540694"/>
            <a:ext cx="4166491" cy="20370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5AADF5EF-E10D-38C6-8D99-EB7293DCD631}"/>
              </a:ext>
            </a:extLst>
          </p:cNvPr>
          <p:cNvSpPr/>
          <p:nvPr/>
        </p:nvSpPr>
        <p:spPr>
          <a:xfrm>
            <a:off x="3311575" y="3460527"/>
            <a:ext cx="3403077" cy="26505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AED1B0-87A2-AA93-5344-05CEFAFF2FAB}"/>
              </a:ext>
            </a:extLst>
          </p:cNvPr>
          <p:cNvSpPr txBox="1"/>
          <p:nvPr/>
        </p:nvSpPr>
        <p:spPr>
          <a:xfrm>
            <a:off x="657381" y="578418"/>
            <a:ext cx="493816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Stack Tecnologico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895487B-B459-6B64-853A-E31277F448D9}"/>
              </a:ext>
            </a:extLst>
          </p:cNvPr>
          <p:cNvSpPr/>
          <p:nvPr/>
        </p:nvSpPr>
        <p:spPr>
          <a:xfrm>
            <a:off x="3995344" y="3216695"/>
            <a:ext cx="2090057" cy="511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8DE5D90-0C0D-DC33-09F9-504F26F7A1F0}"/>
              </a:ext>
            </a:extLst>
          </p:cNvPr>
          <p:cNvSpPr/>
          <p:nvPr/>
        </p:nvSpPr>
        <p:spPr>
          <a:xfrm>
            <a:off x="8653804" y="284879"/>
            <a:ext cx="2090057" cy="511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SERVIZI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62C6F6C-E479-DCBE-0C93-E0651A24195D}"/>
              </a:ext>
            </a:extLst>
          </p:cNvPr>
          <p:cNvSpPr/>
          <p:nvPr/>
        </p:nvSpPr>
        <p:spPr>
          <a:xfrm>
            <a:off x="8683155" y="3216695"/>
            <a:ext cx="2090057" cy="511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361618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823F823-186F-6DF4-9D95-52AB74B766C3}"/>
              </a:ext>
            </a:extLst>
          </p:cNvPr>
          <p:cNvSpPr/>
          <p:nvPr/>
        </p:nvSpPr>
        <p:spPr>
          <a:xfrm>
            <a:off x="2024744" y="544285"/>
            <a:ext cx="1709056" cy="5769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746C145-F22F-8653-3733-B1FA778B55A8}"/>
              </a:ext>
            </a:extLst>
          </p:cNvPr>
          <p:cNvSpPr/>
          <p:nvPr/>
        </p:nvSpPr>
        <p:spPr>
          <a:xfrm>
            <a:off x="5780316" y="544285"/>
            <a:ext cx="1709056" cy="5769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Utente con riempimento a tinta unita">
            <a:extLst>
              <a:ext uri="{FF2B5EF4-FFF2-40B4-BE49-F238E27FC236}">
                <a16:creationId xmlns:a16="http://schemas.microsoft.com/office/drawing/2014/main" id="{EE962545-14C2-9E98-E0EC-43F42CDAA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230" y="2862941"/>
            <a:ext cx="914400" cy="914400"/>
          </a:xfrm>
          <a:prstGeom prst="rect">
            <a:avLst/>
          </a:prstGeom>
        </p:spPr>
      </p:pic>
      <p:pic>
        <p:nvPicPr>
          <p:cNvPr id="6" name="Immagine 5" descr="Immagine che contiene Elementi grafici, cerchio, arte, Policromia&#10;&#10;Descrizione generata automaticamente">
            <a:extLst>
              <a:ext uri="{FF2B5EF4-FFF2-40B4-BE49-F238E27FC236}">
                <a16:creationId xmlns:a16="http://schemas.microsoft.com/office/drawing/2014/main" id="{1F2B6976-11F4-EA3B-75A9-82B5E4A5DF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>
          <a:xfrm>
            <a:off x="2361973" y="2862941"/>
            <a:ext cx="958173" cy="958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EEDDBCEA-D0D9-F042-C8A4-406636BD2F0E}"/>
              </a:ext>
            </a:extLst>
          </p:cNvPr>
          <p:cNvSpPr/>
          <p:nvPr/>
        </p:nvSpPr>
        <p:spPr>
          <a:xfrm>
            <a:off x="1295826" y="3186683"/>
            <a:ext cx="5212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368A4871-2507-4884-0EC8-89EC1CC8EF2C}"/>
              </a:ext>
            </a:extLst>
          </p:cNvPr>
          <p:cNvSpPr/>
          <p:nvPr/>
        </p:nvSpPr>
        <p:spPr>
          <a:xfrm>
            <a:off x="4496454" y="2620625"/>
            <a:ext cx="5212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sinistra 12">
            <a:extLst>
              <a:ext uri="{FF2B5EF4-FFF2-40B4-BE49-F238E27FC236}">
                <a16:creationId xmlns:a16="http://schemas.microsoft.com/office/drawing/2014/main" id="{090859C7-D704-46AE-C1A2-A116FEA224CC}"/>
              </a:ext>
            </a:extLst>
          </p:cNvPr>
          <p:cNvSpPr/>
          <p:nvPr/>
        </p:nvSpPr>
        <p:spPr>
          <a:xfrm>
            <a:off x="4408058" y="3535025"/>
            <a:ext cx="5212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 descr="Immagine che contiene Elementi grafici, simbolo&#10;&#10;Descrizione generata automaticamente">
            <a:extLst>
              <a:ext uri="{FF2B5EF4-FFF2-40B4-BE49-F238E27FC236}">
                <a16:creationId xmlns:a16="http://schemas.microsoft.com/office/drawing/2014/main" id="{9CDA3125-13DF-89AB-FB22-0852476CF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68" y="794234"/>
            <a:ext cx="776352" cy="696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68A12A93-383B-2E68-6A32-93597CD05345}"/>
              </a:ext>
            </a:extLst>
          </p:cNvPr>
          <p:cNvSpPr/>
          <p:nvPr/>
        </p:nvSpPr>
        <p:spPr>
          <a:xfrm>
            <a:off x="8340422" y="2135993"/>
            <a:ext cx="585212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simbolo, rosso, Elementi grafici, design&#10;&#10;Descrizione generata automaticamente">
            <a:extLst>
              <a:ext uri="{FF2B5EF4-FFF2-40B4-BE49-F238E27FC236}">
                <a16:creationId xmlns:a16="http://schemas.microsoft.com/office/drawing/2014/main" id="{3FB12A80-0957-3801-192E-68B61F84C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888" y="3827078"/>
            <a:ext cx="1262454" cy="112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A0E6842-9614-C102-50FA-EBB53B41D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367" y="1590722"/>
            <a:ext cx="2337496" cy="1459873"/>
          </a:xfrm>
          <a:prstGeom prst="rect">
            <a:avLst/>
          </a:prstGeom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65B26545-9DC9-52C0-1C53-102D36FEAEA3}"/>
              </a:ext>
            </a:extLst>
          </p:cNvPr>
          <p:cNvSpPr/>
          <p:nvPr/>
        </p:nvSpPr>
        <p:spPr>
          <a:xfrm>
            <a:off x="8340422" y="4050999"/>
            <a:ext cx="5212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125BC7CB-4A8E-BD23-A3FF-1551D42B3F6B}"/>
              </a:ext>
            </a:extLst>
          </p:cNvPr>
          <p:cNvSpPr/>
          <p:nvPr/>
        </p:nvSpPr>
        <p:spPr>
          <a:xfrm>
            <a:off x="5917043" y="2135993"/>
            <a:ext cx="1435602" cy="6115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1F0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/>
              <a:t>Auth</a:t>
            </a:r>
            <a:endParaRPr lang="it-IT" sz="1200" dirty="0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1C3A9CF-1504-12F9-F198-D3C554500B6D}"/>
              </a:ext>
            </a:extLst>
          </p:cNvPr>
          <p:cNvSpPr/>
          <p:nvPr/>
        </p:nvSpPr>
        <p:spPr>
          <a:xfrm>
            <a:off x="5917043" y="3777341"/>
            <a:ext cx="1435602" cy="6115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1F0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Recipe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40961A-4C0E-6844-0699-1A06FBF46502}"/>
              </a:ext>
            </a:extLst>
          </p:cNvPr>
          <p:cNvSpPr txBox="1"/>
          <p:nvPr/>
        </p:nvSpPr>
        <p:spPr>
          <a:xfrm>
            <a:off x="4187626" y="1951327"/>
            <a:ext cx="130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Richieste</a:t>
            </a:r>
          </a:p>
        </p:txBody>
      </p:sp>
    </p:spTree>
    <p:extLst>
      <p:ext uri="{BB962C8B-B14F-4D97-AF65-F5344CB8AC3E}">
        <p14:creationId xmlns:p14="http://schemas.microsoft.com/office/powerpoint/2010/main" val="3960017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Elementi grafici, cerchio, arte, Policromia&#10;&#10;Descrizione generata automaticamente">
            <a:extLst>
              <a:ext uri="{FF2B5EF4-FFF2-40B4-BE49-F238E27FC236}">
                <a16:creationId xmlns:a16="http://schemas.microsoft.com/office/drawing/2014/main" id="{3F444636-761A-C62D-D2A0-D801D0F8D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>
          <a:xfrm>
            <a:off x="254000" y="1521747"/>
            <a:ext cx="2902228" cy="2902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11952E-BAEB-FF00-E852-3FC07D615035}"/>
              </a:ext>
            </a:extLst>
          </p:cNvPr>
          <p:cNvSpPr txBox="1"/>
          <p:nvPr/>
        </p:nvSpPr>
        <p:spPr>
          <a:xfrm>
            <a:off x="5336144" y="629920"/>
            <a:ext cx="1519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/>
              <a:t>REACT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F689B2-2651-178E-E465-44C0896D6D51}"/>
              </a:ext>
            </a:extLst>
          </p:cNvPr>
          <p:cNvSpPr txBox="1"/>
          <p:nvPr/>
        </p:nvSpPr>
        <p:spPr>
          <a:xfrm>
            <a:off x="3908287" y="1713359"/>
            <a:ext cx="7562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0" i="0" dirty="0" err="1">
                <a:effectLst/>
                <a:latin typeface="Söhne"/>
              </a:rPr>
              <a:t>React</a:t>
            </a:r>
            <a:r>
              <a:rPr lang="it-IT" b="0" i="0" dirty="0">
                <a:effectLst/>
                <a:latin typeface="Söhne"/>
              </a:rPr>
              <a:t> è una libreria JavaScript open-source sviluppata da Facebook. </a:t>
            </a:r>
          </a:p>
          <a:p>
            <a:pPr algn="l"/>
            <a:r>
              <a:rPr lang="it-IT" b="0" i="0" dirty="0">
                <a:effectLst/>
                <a:latin typeface="Söhne"/>
              </a:rPr>
              <a:t>Essa è progettata per semplificare la creazione di interfacce utente (UI) dinamiche e interattive nelle applicazioni web. </a:t>
            </a:r>
          </a:p>
          <a:p>
            <a:pPr algn="l"/>
            <a:endParaRPr lang="it-IT" b="0" i="0" dirty="0">
              <a:effectLst/>
              <a:latin typeface="Söhne"/>
            </a:endParaRPr>
          </a:p>
          <a:p>
            <a:pPr algn="l"/>
            <a:r>
              <a:rPr lang="it-IT" dirty="0">
                <a:latin typeface="Söhne"/>
              </a:rPr>
              <a:t>U</a:t>
            </a:r>
            <a:r>
              <a:rPr lang="it-IT" b="0" i="0" dirty="0">
                <a:effectLst/>
                <a:latin typeface="Söhne"/>
              </a:rPr>
              <a:t>tilizza un'architettura basata su componenti, consentendo agli sviluppatori di creare UI modulari e riutilizzabili</a:t>
            </a:r>
          </a:p>
          <a:p>
            <a:pPr algn="l"/>
            <a:endParaRPr lang="it-IT" dirty="0">
              <a:latin typeface="Söhne"/>
            </a:endParaRPr>
          </a:p>
          <a:p>
            <a:pPr algn="l"/>
            <a:r>
              <a:rPr lang="it-IT" b="0" i="0" dirty="0" err="1">
                <a:effectLst/>
                <a:latin typeface="Söhne"/>
              </a:rPr>
              <a:t>React</a:t>
            </a:r>
            <a:r>
              <a:rPr lang="it-IT" b="0" i="0" dirty="0">
                <a:effectLst/>
                <a:latin typeface="Söhne"/>
              </a:rPr>
              <a:t> è ampiamente utilizzato in applicazioni web moderne, incluse singole pagine web (SPA), applicazioni aziendali complesse e siti web di grandi dimensioni.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654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B218D5-4113-4932-85E2-DDB68850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058D7DA-6604-B7C9-4129-6DD2BE518091}"/>
              </a:ext>
            </a:extLst>
          </p:cNvPr>
          <p:cNvSpPr txBox="1"/>
          <p:nvPr/>
        </p:nvSpPr>
        <p:spPr>
          <a:xfrm>
            <a:off x="1600200" y="1420482"/>
            <a:ext cx="7638222" cy="2694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1300" dirty="0">
                <a:latin typeface="+mj-lt"/>
                <a:ea typeface="+mj-ea"/>
                <a:cs typeface="+mj-cs"/>
              </a:rPr>
              <a:t>SERVIZI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885F2-B999-4FF9-80EA-E2C531C1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731ED-7FEE-45AA-8D71-B7B63E5ED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242010" y="2749419"/>
            <a:ext cx="949990" cy="4114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1C8CAD-5C9D-40C7-A67D-24E98048C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52828" y="2930143"/>
            <a:ext cx="5214382" cy="1269732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BCF2BC-030A-8D7C-8AFE-690D27D74A5B}"/>
              </a:ext>
            </a:extLst>
          </p:cNvPr>
          <p:cNvSpPr txBox="1"/>
          <p:nvPr/>
        </p:nvSpPr>
        <p:spPr>
          <a:xfrm>
            <a:off x="1118119" y="2211355"/>
            <a:ext cx="9955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Introduzione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Lo scopo di questo documento è fornire una panoramica completa del progetto </a:t>
            </a:r>
            <a:r>
              <a:rPr lang="it-IT" b="1" dirty="0"/>
              <a:t>"</a:t>
            </a:r>
            <a:r>
              <a:rPr lang="it-IT" b="1" dirty="0" err="1"/>
              <a:t>CookJoy</a:t>
            </a:r>
            <a:r>
              <a:rPr lang="it-IT" b="1" dirty="0"/>
              <a:t>".</a:t>
            </a:r>
          </a:p>
          <a:p>
            <a:endParaRPr lang="it-IT" dirty="0"/>
          </a:p>
          <a:p>
            <a:r>
              <a:rPr lang="it-IT" b="1" dirty="0"/>
              <a:t>"</a:t>
            </a:r>
            <a:r>
              <a:rPr lang="it-IT" b="1" dirty="0" err="1"/>
              <a:t>CookJoy</a:t>
            </a:r>
            <a:r>
              <a:rPr lang="it-IT" b="1" dirty="0"/>
              <a:t>" </a:t>
            </a:r>
            <a:r>
              <a:rPr lang="it-IT" dirty="0"/>
              <a:t>è un sito web pensato per appassionati di cucina di ogni livello, offrendo ispirazione, ricette, interazione e condivisione all'interno di una community dedicata.</a:t>
            </a:r>
          </a:p>
        </p:txBody>
      </p:sp>
    </p:spTree>
    <p:extLst>
      <p:ext uri="{BB962C8B-B14F-4D97-AF65-F5344CB8AC3E}">
        <p14:creationId xmlns:p14="http://schemas.microsoft.com/office/powerpoint/2010/main" val="27841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Elementi grafici, simbolo&#10;&#10;Descrizione generata automaticamente">
            <a:extLst>
              <a:ext uri="{FF2B5EF4-FFF2-40B4-BE49-F238E27FC236}">
                <a16:creationId xmlns:a16="http://schemas.microsoft.com/office/drawing/2014/main" id="{E733FD26-0CA7-4655-65C6-AB30B613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7" y="3695824"/>
            <a:ext cx="2751792" cy="2468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C71B89-A0A6-0BAA-9864-61584F62720B}"/>
              </a:ext>
            </a:extLst>
          </p:cNvPr>
          <p:cNvSpPr txBox="1"/>
          <p:nvPr/>
        </p:nvSpPr>
        <p:spPr>
          <a:xfrm>
            <a:off x="4631207" y="142240"/>
            <a:ext cx="2929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/>
              <a:t>SPRINGBOOT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D900B2D-B438-B800-1BEA-BF35028BE582}"/>
              </a:ext>
            </a:extLst>
          </p:cNvPr>
          <p:cNvSpPr txBox="1"/>
          <p:nvPr/>
        </p:nvSpPr>
        <p:spPr>
          <a:xfrm>
            <a:off x="457201" y="1464906"/>
            <a:ext cx="104236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Spring Boot è uno dei framework più popolari per la creazione di applicazioni in Java.</a:t>
            </a:r>
          </a:p>
          <a:p>
            <a:endParaRPr lang="it-IT" dirty="0"/>
          </a:p>
          <a:p>
            <a:r>
              <a:rPr lang="it-IT" dirty="0"/>
              <a:t>Semplifica la configurazione, migliora la produttività e fornisce potenti strumenti per varie attività, </a:t>
            </a:r>
          </a:p>
          <a:p>
            <a:r>
              <a:rPr lang="it-IT" dirty="0"/>
              <a:t>come l'interazione con il database e lo sviluppo web.</a:t>
            </a:r>
          </a:p>
          <a:p>
            <a:endParaRPr lang="it-IT" dirty="0"/>
          </a:p>
          <a:p>
            <a:r>
              <a:rPr lang="it-IT" dirty="0"/>
              <a:t>Fornisce un ottimo supporto per la connessione a </a:t>
            </a:r>
            <a:r>
              <a:rPr lang="it-IT" dirty="0" err="1"/>
              <a:t>MongoDB</a:t>
            </a:r>
            <a:r>
              <a:rPr lang="it-IT" dirty="0"/>
              <a:t>, un database </a:t>
            </a:r>
            <a:r>
              <a:rPr lang="it-IT" dirty="0" err="1"/>
              <a:t>NoSQL</a:t>
            </a:r>
            <a:endParaRPr lang="it-IT" dirty="0"/>
          </a:p>
          <a:p>
            <a:r>
              <a:rPr lang="it-IT" dirty="0"/>
              <a:t>orientato ai documenti</a:t>
            </a:r>
          </a:p>
        </p:txBody>
      </p:sp>
    </p:spTree>
    <p:extLst>
      <p:ext uri="{BB962C8B-B14F-4D97-AF65-F5344CB8AC3E}">
        <p14:creationId xmlns:p14="http://schemas.microsoft.com/office/powerpoint/2010/main" val="363751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4E0BA448-D295-979B-83BF-083E6DD03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12" y="822712"/>
            <a:ext cx="8411776" cy="553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1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DAA9B9-73AC-02E1-36BB-2F02A67D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1" y="203646"/>
            <a:ext cx="2794465" cy="624957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C7FD0EF-1585-1E30-A423-4645CC26A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138" y="285738"/>
            <a:ext cx="3431289" cy="628652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18D3B0A-B3F1-3B7D-B3DA-962C2A7A4AD9}"/>
              </a:ext>
            </a:extLst>
          </p:cNvPr>
          <p:cNvSpPr/>
          <p:nvPr/>
        </p:nvSpPr>
        <p:spPr>
          <a:xfrm>
            <a:off x="1351721" y="1719470"/>
            <a:ext cx="2673627" cy="6162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530852-C9C9-FF60-0CDC-2FF58E612E10}"/>
              </a:ext>
            </a:extLst>
          </p:cNvPr>
          <p:cNvSpPr/>
          <p:nvPr/>
        </p:nvSpPr>
        <p:spPr>
          <a:xfrm>
            <a:off x="1483360" y="3799840"/>
            <a:ext cx="2541988" cy="1534160"/>
          </a:xfrm>
          <a:prstGeom prst="rect">
            <a:avLst/>
          </a:prstGeom>
          <a:noFill/>
          <a:ln w="19050">
            <a:solidFill>
              <a:srgbClr val="FAA0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7034EE0-4485-F7CA-FBEA-8ABB1BD1BD28}"/>
              </a:ext>
            </a:extLst>
          </p:cNvPr>
          <p:cNvSpPr/>
          <p:nvPr/>
        </p:nvSpPr>
        <p:spPr>
          <a:xfrm>
            <a:off x="7934960" y="3352800"/>
            <a:ext cx="2875280" cy="1615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5734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5A6C5A4-346C-9E5C-3977-A1B6B852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1" y="805617"/>
            <a:ext cx="11068878" cy="464461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D0EAE29-0D78-5140-9CDD-1D2F4D49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61" y="5450228"/>
            <a:ext cx="10997648" cy="13546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777022-7775-254E-C598-AF3D1923A9B6}"/>
              </a:ext>
            </a:extLst>
          </p:cNvPr>
          <p:cNvSpPr txBox="1"/>
          <p:nvPr/>
        </p:nvSpPr>
        <p:spPr>
          <a:xfrm>
            <a:off x="4639144" y="220842"/>
            <a:ext cx="2286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/>
              <a:t>SWAGGER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E167F9E-5A28-C08E-FAE5-3461E3EE87FB}"/>
              </a:ext>
            </a:extLst>
          </p:cNvPr>
          <p:cNvSpPr txBox="1"/>
          <p:nvPr/>
        </p:nvSpPr>
        <p:spPr>
          <a:xfrm>
            <a:off x="8748429" y="209370"/>
            <a:ext cx="3443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http://localhost:8080/swagger-ui/index.html#/</a:t>
            </a:r>
          </a:p>
        </p:txBody>
      </p:sp>
    </p:spTree>
    <p:extLst>
      <p:ext uri="{BB962C8B-B14F-4D97-AF65-F5344CB8AC3E}">
        <p14:creationId xmlns:p14="http://schemas.microsoft.com/office/powerpoint/2010/main" val="94661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FB218D5-4113-4932-85E2-DDB68850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058D7DA-6604-B7C9-4129-6DD2BE518091}"/>
              </a:ext>
            </a:extLst>
          </p:cNvPr>
          <p:cNvSpPr txBox="1"/>
          <p:nvPr/>
        </p:nvSpPr>
        <p:spPr>
          <a:xfrm>
            <a:off x="1600200" y="1420482"/>
            <a:ext cx="7638222" cy="2694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spc="1300" dirty="0"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885F2-B999-4FF9-80EA-E2C531C1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206609" cy="2021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731ED-7FEE-45AA-8D71-B7B63E5ED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242010" y="2749419"/>
            <a:ext cx="949990" cy="4114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1C8CAD-5C9D-40C7-A67D-24E98048C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52828" y="2930143"/>
            <a:ext cx="5214382" cy="1269732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6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CCF78A-4CF1-AEA8-A641-366096F2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813" y="3665716"/>
            <a:ext cx="2839278" cy="2839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867FCD-6699-523D-13EE-09DD63BAD051}"/>
              </a:ext>
            </a:extLst>
          </p:cNvPr>
          <p:cNvSpPr txBox="1"/>
          <p:nvPr/>
        </p:nvSpPr>
        <p:spPr>
          <a:xfrm>
            <a:off x="4628813" y="174465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MongoDB</a:t>
            </a:r>
            <a:endParaRPr lang="it-IT" sz="32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646CEB-FFDA-80A7-D01D-A5626389663F}"/>
              </a:ext>
            </a:extLst>
          </p:cNvPr>
          <p:cNvSpPr txBox="1"/>
          <p:nvPr/>
        </p:nvSpPr>
        <p:spPr>
          <a:xfrm>
            <a:off x="769671" y="1522423"/>
            <a:ext cx="11070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it-IT" dirty="0" err="1"/>
              <a:t>MongoDB</a:t>
            </a:r>
            <a:r>
              <a:rPr lang="it-IT" dirty="0"/>
              <a:t> è un database orientato ai documenti che utilizza un modello di dati flessibile e scalabile. </a:t>
            </a:r>
          </a:p>
          <a:p>
            <a:pPr algn="just" fontAlgn="base"/>
            <a:endParaRPr lang="it-IT" dirty="0"/>
          </a:p>
          <a:p>
            <a:pPr algn="just" fontAlgn="base"/>
            <a:r>
              <a:rPr lang="it-IT" dirty="0"/>
              <a:t>È progettato per gestire dati non strutturati e </a:t>
            </a:r>
            <a:r>
              <a:rPr lang="it-IT" dirty="0" err="1"/>
              <a:t>semistrutturati</a:t>
            </a:r>
            <a:r>
              <a:rPr lang="it-IT" dirty="0"/>
              <a:t> ed è adatto per un'ampia gamma di casi d'uso, tra cui applicazioni web e mobili, sistemi di gestione dei contenuti e analisi in tempo reale.</a:t>
            </a:r>
            <a:endParaRPr lang="it-IT" i="1" dirty="0">
              <a:solidFill>
                <a:srgbClr val="666666"/>
              </a:solidFill>
              <a:latin typeface="inherit"/>
            </a:endParaRPr>
          </a:p>
          <a:p>
            <a:pPr algn="just" fontAlgn="base"/>
            <a:endParaRPr lang="it-IT" i="1" dirty="0">
              <a:solidFill>
                <a:srgbClr val="666666"/>
              </a:solidFill>
              <a:latin typeface="inherit"/>
            </a:endParaRPr>
          </a:p>
          <a:p>
            <a:pPr algn="just" fontAlgn="base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553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73F06A-EE22-CE7B-51FE-B5BA4230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0" y="685335"/>
            <a:ext cx="11399060" cy="54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5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250007-01B8-29D8-B4BE-8C9BE570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98" y="1243084"/>
            <a:ext cx="11307603" cy="40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70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DC05C83-235C-930D-80D7-B45125DC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8" y="1238655"/>
            <a:ext cx="11456504" cy="37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74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349C45A-1364-4BC1-6AF8-AA382F2F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68501"/>
            <a:ext cx="11558790" cy="36547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415F4E-D2FF-1185-869C-D76ED362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" y="216313"/>
            <a:ext cx="11050605" cy="14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D8A53B7-2FA6-CA5B-DD78-D3B5420C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37" y="958622"/>
            <a:ext cx="7453006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60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12C9E2C-3CC0-D920-9F83-63921B8D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402412"/>
            <a:ext cx="10912357" cy="36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53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imbolo, rosso, Elementi grafici, design&#10;&#10;Descrizione generata automaticamente">
            <a:extLst>
              <a:ext uri="{FF2B5EF4-FFF2-40B4-BE49-F238E27FC236}">
                <a16:creationId xmlns:a16="http://schemas.microsoft.com/office/drawing/2014/main" id="{D1C28040-A1F3-53BF-653A-B16F89BD7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7" y="681871"/>
            <a:ext cx="2039532" cy="1815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F4D8B3-DC9D-5721-EEB3-5E29DC95F54A}"/>
              </a:ext>
            </a:extLst>
          </p:cNvPr>
          <p:cNvSpPr txBox="1"/>
          <p:nvPr/>
        </p:nvSpPr>
        <p:spPr>
          <a:xfrm>
            <a:off x="5616492" y="480853"/>
            <a:ext cx="1284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Redis</a:t>
            </a:r>
            <a:endParaRPr lang="it-IT" sz="32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789948-1351-265D-9794-FABBB72CCF9F}"/>
              </a:ext>
            </a:extLst>
          </p:cNvPr>
          <p:cNvSpPr txBox="1"/>
          <p:nvPr/>
        </p:nvSpPr>
        <p:spPr>
          <a:xfrm>
            <a:off x="6258559" y="1231651"/>
            <a:ext cx="5573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 err="1">
                <a:effectLst/>
                <a:latin typeface="Söhne"/>
              </a:rPr>
              <a:t>Redis</a:t>
            </a:r>
            <a:r>
              <a:rPr lang="it-IT" b="0" i="0" dirty="0">
                <a:effectLst/>
                <a:latin typeface="Söhne"/>
              </a:rPr>
              <a:t> è un sistema di gestione di database chiave-valore in memoria open-source. È ampiamente utilizzato come archivio dati ad alte prestazioni.</a:t>
            </a:r>
          </a:p>
          <a:p>
            <a:endParaRPr lang="it-IT" dirty="0">
              <a:latin typeface="Söhne"/>
            </a:endParaRPr>
          </a:p>
          <a:p>
            <a:r>
              <a:rPr lang="it-IT" dirty="0">
                <a:latin typeface="Söhne"/>
              </a:rPr>
              <a:t>Nel nostro caso è stato utilizzato per implementare un meccanismo di caching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ADFAC9-4DCE-DABB-1585-A086C3F4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59" y="3429000"/>
            <a:ext cx="4686448" cy="27004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2F9561A-5598-A3C4-DC0F-776379DF7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860913" y="3359243"/>
            <a:ext cx="3050687" cy="27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7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A3A19AE-CA28-B9D6-01C9-FAEEAD7BF802}"/>
              </a:ext>
            </a:extLst>
          </p:cNvPr>
          <p:cNvSpPr txBox="1"/>
          <p:nvPr/>
        </p:nvSpPr>
        <p:spPr>
          <a:xfrm>
            <a:off x="202758" y="350962"/>
            <a:ext cx="405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Use Case Diagram per Sito di Cucina</a:t>
            </a:r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600EBEF-3333-6FB8-2039-58CBB71B5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20279"/>
              </p:ext>
            </p:extLst>
          </p:nvPr>
        </p:nvGraphicFramePr>
        <p:xfrm>
          <a:off x="934720" y="2030934"/>
          <a:ext cx="10071287" cy="3130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1287">
                  <a:extLst>
                    <a:ext uri="{9D8B030D-6E8A-4147-A177-3AD203B41FA5}">
                      <a16:colId xmlns:a16="http://schemas.microsoft.com/office/drawing/2014/main" val="2752586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Attori:</a:t>
                      </a:r>
                    </a:p>
                    <a:p>
                      <a:pPr algn="r"/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Visitatore: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utente non registrato che visita il sito di cucina.</a:t>
                      </a:r>
                    </a:p>
                    <a:p>
                      <a:pPr algn="r"/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Utente Registrato: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utente che ha creato un account sul sito.</a:t>
                      </a:r>
                    </a:p>
                    <a:p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AA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008610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Casistiche d’uso</a:t>
                      </a:r>
                    </a:p>
                  </a:txBody>
                  <a:tcPr>
                    <a:solidFill>
                      <a:srgbClr val="E2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29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Registrarsi:</a:t>
                      </a:r>
                      <a:endParaRPr lang="it-IT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Attori: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Visitatore</a:t>
                      </a: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Descrizione: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 visitatori possono registrare un account per diventare utenti registrati.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rgbClr val="F1F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33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Effettuare Login:</a:t>
                      </a:r>
                      <a:endParaRPr lang="it-IT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Attori: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Visitatore, Utente Registrato</a:t>
                      </a: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Descrizione: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Gli utenti registrati devono effettuare l'accesso per accedere a funzionalità aggiuntive.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rgbClr val="E2D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554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7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A3A19AE-CA28-B9D6-01C9-FAEEAD7BF802}"/>
              </a:ext>
            </a:extLst>
          </p:cNvPr>
          <p:cNvSpPr txBox="1"/>
          <p:nvPr/>
        </p:nvSpPr>
        <p:spPr>
          <a:xfrm>
            <a:off x="202758" y="350962"/>
            <a:ext cx="405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Use Case Diagram per Sito di Cucina</a:t>
            </a:r>
            <a:endParaRPr lang="it-IT" dirty="0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600EBEF-3333-6FB8-2039-58CBB71B5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12697"/>
              </p:ext>
            </p:extLst>
          </p:nvPr>
        </p:nvGraphicFramePr>
        <p:xfrm>
          <a:off x="751840" y="1096214"/>
          <a:ext cx="10396407" cy="5050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6407">
                  <a:extLst>
                    <a:ext uri="{9D8B030D-6E8A-4147-A177-3AD203B41FA5}">
                      <a16:colId xmlns:a16="http://schemas.microsoft.com/office/drawing/2014/main" val="2752586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Attori:</a:t>
                      </a:r>
                    </a:p>
                    <a:p>
                      <a:pPr algn="r"/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Visitatore: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utente non registrato che visita il sito di cucina.</a:t>
                      </a:r>
                    </a:p>
                    <a:p>
                      <a:pPr algn="r"/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Utente Registrato: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utente che ha creato un account sul sito.</a:t>
                      </a:r>
                    </a:p>
                    <a:p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08610"/>
                  </a:ext>
                </a:extLst>
              </a:tr>
              <a:tr h="387146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Casistiche d’uso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929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Visualizzare Ricette:</a:t>
                      </a:r>
                      <a:endParaRPr lang="it-IT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Attori: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Visitatore, Utente Registrato</a:t>
                      </a: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Descrizione: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Gli utenti possono cercare e visualizzare ricette sul sito.</a:t>
                      </a:r>
                    </a:p>
                    <a:p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494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Visualizzare tutte le Ricetta caricate:</a:t>
                      </a:r>
                      <a:endParaRPr lang="it-IT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Attori: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Utente Registrato</a:t>
                      </a: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Descrizione: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Gli utenti registrati possono visualizzare le tutte le ricette che hanno caricato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4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Caricare Nuova Ricetta:</a:t>
                      </a:r>
                      <a:endParaRPr lang="it-IT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Attori: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Utente Registrato</a:t>
                      </a: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Descrizione: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Gli utenti registrati possono caricare nuove ricette per condividerle con la comunità.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98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Aggiornare una Ricetta:</a:t>
                      </a:r>
                      <a:endParaRPr lang="it-IT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Attori: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Utente Registrato</a:t>
                      </a: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Descrizione: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Gli utenti registrati possono aggiornare le ricette da loro caricate.</a:t>
                      </a:r>
                    </a:p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420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Eliminare una Ricetta:</a:t>
                      </a:r>
                      <a:endParaRPr lang="it-IT" sz="12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Attori: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Utente Registrato</a:t>
                      </a:r>
                    </a:p>
                    <a:p>
                      <a:pPr lvl="1"/>
                      <a:r>
                        <a:rPr lang="it-IT" sz="12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Descrizione:</a:t>
                      </a:r>
                      <a:r>
                        <a:rPr lang="it-IT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Gli utenti registrati possono eliminare le ricette da loro caricate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5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55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859D88C-832A-0E9F-D4CC-CB82681B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22" y="264160"/>
            <a:ext cx="7730398" cy="61635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4B651A-438B-1507-7F4D-8EC9D7079327}"/>
              </a:ext>
            </a:extLst>
          </p:cNvPr>
          <p:cNvSpPr txBox="1"/>
          <p:nvPr/>
        </p:nvSpPr>
        <p:spPr>
          <a:xfrm>
            <a:off x="-91440" y="26416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Panoramica del sito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613B703-7472-07FF-F08B-D5EC91CC1199}"/>
              </a:ext>
            </a:extLst>
          </p:cNvPr>
          <p:cNvSpPr txBox="1"/>
          <p:nvPr/>
        </p:nvSpPr>
        <p:spPr>
          <a:xfrm>
            <a:off x="426720" y="4500880"/>
            <a:ext cx="383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Visualizzare le ricette per categoria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55C3CE6-D903-FE7F-2ECA-1BBBADEFFD49}"/>
              </a:ext>
            </a:extLst>
          </p:cNvPr>
          <p:cNvSpPr/>
          <p:nvPr/>
        </p:nvSpPr>
        <p:spPr>
          <a:xfrm>
            <a:off x="4490720" y="3017520"/>
            <a:ext cx="7040880" cy="368808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9E8C00F-DB9F-A435-24DA-575A184BA6DE}"/>
              </a:ext>
            </a:extLst>
          </p:cNvPr>
          <p:cNvSpPr/>
          <p:nvPr/>
        </p:nvSpPr>
        <p:spPr>
          <a:xfrm>
            <a:off x="5191760" y="1107440"/>
            <a:ext cx="2804160" cy="701040"/>
          </a:xfrm>
          <a:prstGeom prst="rect">
            <a:avLst/>
          </a:prstGeom>
          <a:noFill/>
          <a:ln w="38100">
            <a:solidFill>
              <a:srgbClr val="E2DF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A69FEF6-9B86-3652-566F-94E3F9956089}"/>
              </a:ext>
            </a:extLst>
          </p:cNvPr>
          <p:cNvSpPr txBox="1"/>
          <p:nvPr/>
        </p:nvSpPr>
        <p:spPr>
          <a:xfrm>
            <a:off x="1711960" y="1107440"/>
            <a:ext cx="224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Cercare una ricetta per nome o per nome e categoria</a:t>
            </a:r>
          </a:p>
        </p:txBody>
      </p:sp>
    </p:spTree>
    <p:extLst>
      <p:ext uri="{BB962C8B-B14F-4D97-AF65-F5344CB8AC3E}">
        <p14:creationId xmlns:p14="http://schemas.microsoft.com/office/powerpoint/2010/main" val="356930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23FC53F-7274-05A5-E535-F67067ED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47" y="1878562"/>
            <a:ext cx="3657357" cy="352007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8248735-9843-A436-1863-1D54D67C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070" y="1878562"/>
            <a:ext cx="6676827" cy="35200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0FC24CD-766F-0676-4363-6B77C739ECB6}"/>
              </a:ext>
            </a:extLst>
          </p:cNvPr>
          <p:cNvSpPr txBox="1"/>
          <p:nvPr/>
        </p:nvSpPr>
        <p:spPr>
          <a:xfrm>
            <a:off x="4287520" y="589280"/>
            <a:ext cx="26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Login e creare account</a:t>
            </a:r>
          </a:p>
        </p:txBody>
      </p:sp>
    </p:spTree>
    <p:extLst>
      <p:ext uri="{BB962C8B-B14F-4D97-AF65-F5344CB8AC3E}">
        <p14:creationId xmlns:p14="http://schemas.microsoft.com/office/powerpoint/2010/main" val="586068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E26EF65-9968-034B-07DB-07057D023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29" y="905539"/>
            <a:ext cx="11522103" cy="5046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4126-D196-A097-0C71-DAFC145A7D5D}"/>
              </a:ext>
            </a:extLst>
          </p:cNvPr>
          <p:cNvSpPr txBox="1"/>
          <p:nvPr/>
        </p:nvSpPr>
        <p:spPr>
          <a:xfrm>
            <a:off x="3799840" y="304800"/>
            <a:ext cx="508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Tutte le ricette di una determinata categoria</a:t>
            </a:r>
          </a:p>
        </p:txBody>
      </p:sp>
    </p:spTree>
    <p:extLst>
      <p:ext uri="{BB962C8B-B14F-4D97-AF65-F5344CB8AC3E}">
        <p14:creationId xmlns:p14="http://schemas.microsoft.com/office/powerpoint/2010/main" val="75953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53FEDC6-0340-B243-859B-041CE042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173714"/>
            <a:ext cx="5142208" cy="303684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A236120-E286-3F4B-FE8B-D82C074B8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57" y="2575059"/>
            <a:ext cx="6526696" cy="410922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1E6178-D62F-955D-16BD-D43CF660D291}"/>
              </a:ext>
            </a:extLst>
          </p:cNvPr>
          <p:cNvSpPr txBox="1"/>
          <p:nvPr/>
        </p:nvSpPr>
        <p:spPr>
          <a:xfrm>
            <a:off x="8050696" y="824948"/>
            <a:ext cx="2467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Visualizza ricetta</a:t>
            </a:r>
          </a:p>
        </p:txBody>
      </p:sp>
    </p:spTree>
    <p:extLst>
      <p:ext uri="{BB962C8B-B14F-4D97-AF65-F5344CB8AC3E}">
        <p14:creationId xmlns:p14="http://schemas.microsoft.com/office/powerpoint/2010/main" val="2459108747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RightStep">
      <a:dk1>
        <a:srgbClr val="000000"/>
      </a:dk1>
      <a:lt1>
        <a:srgbClr val="FFFFFF"/>
      </a:lt1>
      <a:dk2>
        <a:srgbClr val="1E362C"/>
      </a:dk2>
      <a:lt2>
        <a:srgbClr val="E2E3E8"/>
      </a:lt2>
      <a:accent1>
        <a:srgbClr val="AAA081"/>
      </a:accent1>
      <a:accent2>
        <a:srgbClr val="9CA671"/>
      </a:accent2>
      <a:accent3>
        <a:srgbClr val="90A87F"/>
      </a:accent3>
      <a:accent4>
        <a:srgbClr val="76AD77"/>
      </a:accent4>
      <a:accent5>
        <a:srgbClr val="81AB93"/>
      </a:accent5>
      <a:accent6>
        <a:srgbClr val="74AAA2"/>
      </a:accent6>
      <a:hlink>
        <a:srgbClr val="6979AE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758</Words>
  <Application>Microsoft Office PowerPoint</Application>
  <PresentationFormat>Widescreen</PresentationFormat>
  <Paragraphs>173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inherit</vt:lpstr>
      <vt:lpstr>Söhne</vt:lpstr>
      <vt:lpstr>Arial</vt:lpstr>
      <vt:lpstr>Avenir Next LT Pro</vt:lpstr>
      <vt:lpstr>Avenir Next LT Pro Light</vt:lpstr>
      <vt:lpstr>Cavolini</vt:lpstr>
      <vt:lpstr>VeniceBeachVTI</vt:lpstr>
      <vt:lpstr>COOKJOY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COOKJOY</dc:title>
  <dc:creator>Mariapia Formichella</dc:creator>
  <cp:lastModifiedBy>Mariapia Formichella</cp:lastModifiedBy>
  <cp:revision>2</cp:revision>
  <dcterms:created xsi:type="dcterms:W3CDTF">2024-01-19T16:57:30Z</dcterms:created>
  <dcterms:modified xsi:type="dcterms:W3CDTF">2024-03-22T17:02:46Z</dcterms:modified>
</cp:coreProperties>
</file>